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BE97A3-CB10-443F-B2A7-21E4FD5AE83D}">
  <a:tblStyle styleId="{7FBE97A3-CB10-443F-B2A7-21E4FD5AE83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schemas.openxmlformats.org/officeDocument/2006/relationships/slide" Target="slides/slide18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434be6e8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24434be6e83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4434be6e8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24434be6e83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4434be6e8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24434be6e83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4434be6e8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24434be6e83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434be6e83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24434be6e83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4434be6e83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24434be6e83_0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4434be6e83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4434be6e83_0_1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4434be6e8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4434be6e83_0_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4434be6e83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24434be6e83_0_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4434be6e83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24434be6e83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4434be6e83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24434be6e83_0_2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4434be6e83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24434be6e83_0_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4434be6e83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4434be6e83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4434be6e83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24434be6e83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4434be6e83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24434be6e83_0_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4434be6e83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24434be6e83_0_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4434be6e83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24434be6e83_0_3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4434be6e83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g24434be6e83_0_3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pyttmientrung.moh.gov.vn/c45/t45-219/nghien-cuu-tinh-hinh-va-yeu-to-tam-ly-xa-hoi-lien-quan-den-roi-loan-tram-cam-tai-phuong-xuan-phu--tp-hue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8925"/>
            <a:ext cx="5290425" cy="448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30213" y="0"/>
            <a:ext cx="2513788" cy="132206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570550" y="1581150"/>
            <a:ext cx="28104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7400" u="none" cap="none" strike="noStrike">
                <a:solidFill>
                  <a:srgbClr val="4760D0"/>
                </a:solidFill>
                <a:latin typeface="Alegreya Sans Black"/>
                <a:ea typeface="Alegreya Sans Black"/>
                <a:cs typeface="Alegreya Sans Black"/>
                <a:sym typeface="Alegreya Sans Black"/>
              </a:rPr>
              <a:t>SEEDU</a:t>
            </a:r>
            <a:endParaRPr sz="700">
              <a:solidFill>
                <a:srgbClr val="4760D0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855093" y="2809511"/>
            <a:ext cx="6411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800" u="none" cap="none" strike="noStrike">
                <a:solidFill>
                  <a:srgbClr val="000000"/>
                </a:solidFill>
                <a:latin typeface="Alegreya Sans"/>
                <a:ea typeface="Alegreya Sans"/>
                <a:cs typeface="Alegreya Sans"/>
                <a:sym typeface="Alegreya Sans"/>
              </a:rPr>
              <a:t>Mental Health Therapy Resources Web App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4"/>
          <p:cNvGrpSpPr/>
          <p:nvPr/>
        </p:nvGrpSpPr>
        <p:grpSpPr>
          <a:xfrm rot="5400000">
            <a:off x="5266855" y="535793"/>
            <a:ext cx="2090181" cy="4799216"/>
            <a:chOff x="0" y="-38100"/>
            <a:chExt cx="972313" cy="2232505"/>
          </a:xfrm>
        </p:grpSpPr>
        <p:sp>
          <p:nvSpPr>
            <p:cNvPr id="63" name="Google Shape;63;p14"/>
            <p:cNvSpPr/>
            <p:nvPr/>
          </p:nvSpPr>
          <p:spPr>
            <a:xfrm>
              <a:off x="0" y="0"/>
              <a:ext cx="972313" cy="2194405"/>
            </a:xfrm>
            <a:custGeom>
              <a:rect b="b" l="l" r="r" t="t"/>
              <a:pathLst>
                <a:path extrusionOk="0" h="2194405" w="972313">
                  <a:moveTo>
                    <a:pt x="94451" y="0"/>
                  </a:moveTo>
                  <a:lnTo>
                    <a:pt x="877862" y="0"/>
                  </a:lnTo>
                  <a:cubicBezTo>
                    <a:pt x="930026" y="0"/>
                    <a:pt x="972313" y="42287"/>
                    <a:pt x="972313" y="94451"/>
                  </a:cubicBezTo>
                  <a:lnTo>
                    <a:pt x="972313" y="2099954"/>
                  </a:lnTo>
                  <a:cubicBezTo>
                    <a:pt x="972313" y="2125004"/>
                    <a:pt x="962362" y="2149028"/>
                    <a:pt x="944649" y="2166741"/>
                  </a:cubicBezTo>
                  <a:cubicBezTo>
                    <a:pt x="926936" y="2184454"/>
                    <a:pt x="902912" y="2194405"/>
                    <a:pt x="877862" y="2194405"/>
                  </a:cubicBezTo>
                  <a:lnTo>
                    <a:pt x="94451" y="2194405"/>
                  </a:lnTo>
                  <a:cubicBezTo>
                    <a:pt x="69401" y="2194405"/>
                    <a:pt x="45377" y="2184454"/>
                    <a:pt x="27664" y="2166741"/>
                  </a:cubicBezTo>
                  <a:cubicBezTo>
                    <a:pt x="9951" y="2149028"/>
                    <a:pt x="0" y="2125004"/>
                    <a:pt x="0" y="2099954"/>
                  </a:cubicBezTo>
                  <a:lnTo>
                    <a:pt x="0" y="94451"/>
                  </a:lnTo>
                  <a:cubicBezTo>
                    <a:pt x="0" y="69401"/>
                    <a:pt x="9951" y="45377"/>
                    <a:pt x="27664" y="27664"/>
                  </a:cubicBezTo>
                  <a:cubicBezTo>
                    <a:pt x="45377" y="9951"/>
                    <a:pt x="69401" y="0"/>
                    <a:pt x="944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4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" name="Google Shape;65;p14"/>
          <p:cNvGrpSpPr/>
          <p:nvPr/>
        </p:nvGrpSpPr>
        <p:grpSpPr>
          <a:xfrm>
            <a:off x="3641038" y="1644042"/>
            <a:ext cx="1747061" cy="1828965"/>
            <a:chOff x="0" y="-38100"/>
            <a:chExt cx="812700" cy="850800"/>
          </a:xfrm>
        </p:grpSpPr>
        <p:sp>
          <p:nvSpPr>
            <p:cNvPr id="66" name="Google Shape;66;p14"/>
            <p:cNvSpPr/>
            <p:nvPr/>
          </p:nvSpPr>
          <p:spPr>
            <a:xfrm>
              <a:off x="0" y="0"/>
              <a:ext cx="586988" cy="152919"/>
            </a:xfrm>
            <a:custGeom>
              <a:rect b="b" l="l" r="r" t="t"/>
              <a:pathLst>
                <a:path extrusionOk="0" h="152919" w="586988">
                  <a:moveTo>
                    <a:pt x="76460" y="0"/>
                  </a:moveTo>
                  <a:lnTo>
                    <a:pt x="510529" y="0"/>
                  </a:lnTo>
                  <a:cubicBezTo>
                    <a:pt x="530807" y="0"/>
                    <a:pt x="550255" y="8056"/>
                    <a:pt x="564594" y="22395"/>
                  </a:cubicBezTo>
                  <a:cubicBezTo>
                    <a:pt x="578933" y="36733"/>
                    <a:pt x="586988" y="56181"/>
                    <a:pt x="586988" y="76460"/>
                  </a:cubicBezTo>
                  <a:lnTo>
                    <a:pt x="586988" y="76460"/>
                  </a:lnTo>
                  <a:cubicBezTo>
                    <a:pt x="586988" y="118687"/>
                    <a:pt x="552756" y="152919"/>
                    <a:pt x="510529" y="152919"/>
                  </a:cubicBezTo>
                  <a:lnTo>
                    <a:pt x="76460" y="152919"/>
                  </a:lnTo>
                  <a:cubicBezTo>
                    <a:pt x="34232" y="152919"/>
                    <a:pt x="0" y="118687"/>
                    <a:pt x="0" y="76460"/>
                  </a:cubicBezTo>
                  <a:lnTo>
                    <a:pt x="0" y="76460"/>
                  </a:lnTo>
                  <a:cubicBezTo>
                    <a:pt x="0" y="34232"/>
                    <a:pt x="34232" y="0"/>
                    <a:pt x="7646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4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68;p14"/>
          <p:cNvSpPr txBox="1"/>
          <p:nvPr/>
        </p:nvSpPr>
        <p:spPr>
          <a:xfrm>
            <a:off x="3410725" y="741879"/>
            <a:ext cx="4405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SOCIAL MANTRA</a:t>
            </a:r>
            <a:endParaRPr sz="700"/>
          </a:p>
        </p:txBody>
      </p:sp>
      <p:sp>
        <p:nvSpPr>
          <p:cNvPr id="69" name="Google Shape;69;p14"/>
          <p:cNvSpPr txBox="1"/>
          <p:nvPr/>
        </p:nvSpPr>
        <p:spPr>
          <a:xfrm>
            <a:off x="4129881" y="2423261"/>
            <a:ext cx="42822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9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Cùng nhau, chúng ta hàn gắn những mảnh vỡ tâm hồn</a:t>
            </a:r>
            <a:endParaRPr sz="700"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9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(Together, we mend the broken soul)</a:t>
            </a:r>
            <a:endParaRPr sz="700"/>
          </a:p>
        </p:txBody>
      </p:sp>
      <p:grpSp>
        <p:nvGrpSpPr>
          <p:cNvPr id="70" name="Google Shape;70;p14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71" name="Google Shape;71;p14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4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73;p14"/>
          <p:cNvGrpSpPr/>
          <p:nvPr/>
        </p:nvGrpSpPr>
        <p:grpSpPr>
          <a:xfrm>
            <a:off x="42075" y="960903"/>
            <a:ext cx="3448154" cy="1829480"/>
            <a:chOff x="0" y="-66675"/>
            <a:chExt cx="1385079" cy="879600"/>
          </a:xfrm>
        </p:grpSpPr>
        <p:sp>
          <p:nvSpPr>
            <p:cNvPr id="74" name="Google Shape;74;p14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5"/>
          <p:cNvGrpSpPr/>
          <p:nvPr/>
        </p:nvGrpSpPr>
        <p:grpSpPr>
          <a:xfrm rot="5400000">
            <a:off x="5672019" y="-852845"/>
            <a:ext cx="1622230" cy="5001034"/>
            <a:chOff x="0" y="-38100"/>
            <a:chExt cx="812700" cy="2232505"/>
          </a:xfrm>
        </p:grpSpPr>
        <p:sp>
          <p:nvSpPr>
            <p:cNvPr id="82" name="Google Shape;82;p15"/>
            <p:cNvSpPr/>
            <p:nvPr/>
          </p:nvSpPr>
          <p:spPr>
            <a:xfrm>
              <a:off x="0" y="0"/>
              <a:ext cx="757415" cy="2194405"/>
            </a:xfrm>
            <a:custGeom>
              <a:rect b="b" l="l" r="r" t="t"/>
              <a:pathLst>
                <a:path extrusionOk="0" h="2194405" w="757415">
                  <a:moveTo>
                    <a:pt x="136701" y="0"/>
                  </a:moveTo>
                  <a:lnTo>
                    <a:pt x="620714" y="0"/>
                  </a:lnTo>
                  <a:cubicBezTo>
                    <a:pt x="656969" y="0"/>
                    <a:pt x="691740" y="14402"/>
                    <a:pt x="717376" y="40039"/>
                  </a:cubicBezTo>
                  <a:cubicBezTo>
                    <a:pt x="743012" y="65675"/>
                    <a:pt x="757415" y="100445"/>
                    <a:pt x="757415" y="136701"/>
                  </a:cubicBezTo>
                  <a:lnTo>
                    <a:pt x="757415" y="2057704"/>
                  </a:lnTo>
                  <a:cubicBezTo>
                    <a:pt x="757415" y="2133202"/>
                    <a:pt x="696212" y="2194405"/>
                    <a:pt x="620714" y="2194405"/>
                  </a:cubicBezTo>
                  <a:lnTo>
                    <a:pt x="136701" y="2194405"/>
                  </a:lnTo>
                  <a:cubicBezTo>
                    <a:pt x="100445" y="2194405"/>
                    <a:pt x="65675" y="2180002"/>
                    <a:pt x="40039" y="2154366"/>
                  </a:cubicBezTo>
                  <a:cubicBezTo>
                    <a:pt x="14402" y="2128730"/>
                    <a:pt x="0" y="2093959"/>
                    <a:pt x="0" y="2057704"/>
                  </a:cubicBezTo>
                  <a:lnTo>
                    <a:pt x="0" y="136701"/>
                  </a:lnTo>
                  <a:cubicBezTo>
                    <a:pt x="0" y="100445"/>
                    <a:pt x="14402" y="65675"/>
                    <a:pt x="40039" y="40039"/>
                  </a:cubicBezTo>
                  <a:cubicBezTo>
                    <a:pt x="65675" y="14402"/>
                    <a:pt x="100445" y="0"/>
                    <a:pt x="13670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" name="Google Shape;84;p15"/>
          <p:cNvGrpSpPr/>
          <p:nvPr/>
        </p:nvGrpSpPr>
        <p:grpSpPr>
          <a:xfrm rot="5400000">
            <a:off x="5647204" y="1438637"/>
            <a:ext cx="1671857" cy="5001034"/>
            <a:chOff x="0" y="-38100"/>
            <a:chExt cx="876833" cy="2232505"/>
          </a:xfrm>
        </p:grpSpPr>
        <p:sp>
          <p:nvSpPr>
            <p:cNvPr id="85" name="Google Shape;85;p15"/>
            <p:cNvSpPr/>
            <p:nvPr/>
          </p:nvSpPr>
          <p:spPr>
            <a:xfrm>
              <a:off x="0" y="0"/>
              <a:ext cx="876833" cy="2194405"/>
            </a:xfrm>
            <a:custGeom>
              <a:rect b="b" l="l" r="r" t="t"/>
              <a:pathLst>
                <a:path extrusionOk="0" h="2194405" w="876833">
                  <a:moveTo>
                    <a:pt x="118083" y="0"/>
                  </a:moveTo>
                  <a:lnTo>
                    <a:pt x="758750" y="0"/>
                  </a:lnTo>
                  <a:cubicBezTo>
                    <a:pt x="823965" y="0"/>
                    <a:pt x="876833" y="52868"/>
                    <a:pt x="876833" y="118083"/>
                  </a:cubicBezTo>
                  <a:lnTo>
                    <a:pt x="876833" y="2076322"/>
                  </a:lnTo>
                  <a:cubicBezTo>
                    <a:pt x="876833" y="2141537"/>
                    <a:pt x="823965" y="2194405"/>
                    <a:pt x="758750" y="2194405"/>
                  </a:cubicBezTo>
                  <a:lnTo>
                    <a:pt x="118083" y="2194405"/>
                  </a:lnTo>
                  <a:cubicBezTo>
                    <a:pt x="52868" y="2194405"/>
                    <a:pt x="0" y="2141537"/>
                    <a:pt x="0" y="2076322"/>
                  </a:cubicBezTo>
                  <a:lnTo>
                    <a:pt x="0" y="118083"/>
                  </a:lnTo>
                  <a:cubicBezTo>
                    <a:pt x="0" y="52868"/>
                    <a:pt x="52868" y="0"/>
                    <a:pt x="11808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5"/>
          <p:cNvGrpSpPr/>
          <p:nvPr/>
        </p:nvGrpSpPr>
        <p:grpSpPr>
          <a:xfrm>
            <a:off x="3640984" y="646425"/>
            <a:ext cx="1549575" cy="1622220"/>
            <a:chOff x="0" y="-38100"/>
            <a:chExt cx="812700" cy="850800"/>
          </a:xfrm>
        </p:grpSpPr>
        <p:sp>
          <p:nvSpPr>
            <p:cNvPr id="88" name="Google Shape;88;p15"/>
            <p:cNvSpPr/>
            <p:nvPr/>
          </p:nvSpPr>
          <p:spPr>
            <a:xfrm>
              <a:off x="0" y="0"/>
              <a:ext cx="586988" cy="152919"/>
            </a:xfrm>
            <a:custGeom>
              <a:rect b="b" l="l" r="r" t="t"/>
              <a:pathLst>
                <a:path extrusionOk="0" h="152919" w="586988">
                  <a:moveTo>
                    <a:pt x="76460" y="0"/>
                  </a:moveTo>
                  <a:lnTo>
                    <a:pt x="510529" y="0"/>
                  </a:lnTo>
                  <a:cubicBezTo>
                    <a:pt x="530807" y="0"/>
                    <a:pt x="550255" y="8056"/>
                    <a:pt x="564594" y="22395"/>
                  </a:cubicBezTo>
                  <a:cubicBezTo>
                    <a:pt x="578933" y="36733"/>
                    <a:pt x="586988" y="56181"/>
                    <a:pt x="586988" y="76460"/>
                  </a:cubicBezTo>
                  <a:lnTo>
                    <a:pt x="586988" y="76460"/>
                  </a:lnTo>
                  <a:cubicBezTo>
                    <a:pt x="586988" y="118687"/>
                    <a:pt x="552756" y="152919"/>
                    <a:pt x="510529" y="152919"/>
                  </a:cubicBezTo>
                  <a:lnTo>
                    <a:pt x="76460" y="152919"/>
                  </a:lnTo>
                  <a:cubicBezTo>
                    <a:pt x="34232" y="152919"/>
                    <a:pt x="0" y="118687"/>
                    <a:pt x="0" y="76460"/>
                  </a:cubicBezTo>
                  <a:lnTo>
                    <a:pt x="0" y="76460"/>
                  </a:lnTo>
                  <a:cubicBezTo>
                    <a:pt x="0" y="34232"/>
                    <a:pt x="34232" y="0"/>
                    <a:pt x="7646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5"/>
          <p:cNvGrpSpPr/>
          <p:nvPr/>
        </p:nvGrpSpPr>
        <p:grpSpPr>
          <a:xfrm>
            <a:off x="3640984" y="2884800"/>
            <a:ext cx="1549575" cy="1622220"/>
            <a:chOff x="0" y="-38100"/>
            <a:chExt cx="812700" cy="850800"/>
          </a:xfrm>
        </p:grpSpPr>
        <p:sp>
          <p:nvSpPr>
            <p:cNvPr id="91" name="Google Shape;91;p15"/>
            <p:cNvSpPr/>
            <p:nvPr/>
          </p:nvSpPr>
          <p:spPr>
            <a:xfrm>
              <a:off x="0" y="0"/>
              <a:ext cx="586988" cy="152919"/>
            </a:xfrm>
            <a:custGeom>
              <a:rect b="b" l="l" r="r" t="t"/>
              <a:pathLst>
                <a:path extrusionOk="0" h="152919" w="586988">
                  <a:moveTo>
                    <a:pt x="76460" y="0"/>
                  </a:moveTo>
                  <a:lnTo>
                    <a:pt x="510529" y="0"/>
                  </a:lnTo>
                  <a:cubicBezTo>
                    <a:pt x="530807" y="0"/>
                    <a:pt x="550255" y="8056"/>
                    <a:pt x="564594" y="22395"/>
                  </a:cubicBezTo>
                  <a:cubicBezTo>
                    <a:pt x="578933" y="36733"/>
                    <a:pt x="586988" y="56181"/>
                    <a:pt x="586988" y="76460"/>
                  </a:cubicBezTo>
                  <a:lnTo>
                    <a:pt x="586988" y="76460"/>
                  </a:lnTo>
                  <a:cubicBezTo>
                    <a:pt x="586988" y="118687"/>
                    <a:pt x="552756" y="152919"/>
                    <a:pt x="510529" y="152919"/>
                  </a:cubicBezTo>
                  <a:lnTo>
                    <a:pt x="76460" y="152919"/>
                  </a:lnTo>
                  <a:cubicBezTo>
                    <a:pt x="34232" y="152919"/>
                    <a:pt x="0" y="118687"/>
                    <a:pt x="0" y="76460"/>
                  </a:cubicBezTo>
                  <a:lnTo>
                    <a:pt x="0" y="76460"/>
                  </a:lnTo>
                  <a:cubicBezTo>
                    <a:pt x="0" y="34232"/>
                    <a:pt x="34232" y="0"/>
                    <a:pt x="7646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5"/>
          <p:cNvSpPr txBox="1"/>
          <p:nvPr/>
        </p:nvSpPr>
        <p:spPr>
          <a:xfrm>
            <a:off x="3640984" y="189713"/>
            <a:ext cx="27981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8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SEEDU MISSION</a:t>
            </a:r>
            <a:endParaRPr sz="700"/>
          </a:p>
        </p:txBody>
      </p:sp>
      <p:sp>
        <p:nvSpPr>
          <p:cNvPr id="94" name="Google Shape;94;p15"/>
          <p:cNvSpPr txBox="1"/>
          <p:nvPr/>
        </p:nvSpPr>
        <p:spPr>
          <a:xfrm>
            <a:off x="3770013" y="2428088"/>
            <a:ext cx="25167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8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SEEDU VISION</a:t>
            </a:r>
            <a:endParaRPr sz="700"/>
          </a:p>
        </p:txBody>
      </p:sp>
      <p:sp>
        <p:nvSpPr>
          <p:cNvPr id="95" name="Google Shape;95;p15"/>
          <p:cNvSpPr txBox="1"/>
          <p:nvPr/>
        </p:nvSpPr>
        <p:spPr>
          <a:xfrm>
            <a:off x="4062175" y="1065025"/>
            <a:ext cx="46872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7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Support to raise Vietnamese people living standard mentally &amp; physically; and create more job opportunities for Vietnamese social workers</a:t>
            </a:r>
            <a:endParaRPr sz="700"/>
          </a:p>
        </p:txBody>
      </p:sp>
      <p:sp>
        <p:nvSpPr>
          <p:cNvPr id="96" name="Google Shape;96;p15"/>
          <p:cNvSpPr txBox="1"/>
          <p:nvPr/>
        </p:nvSpPr>
        <p:spPr>
          <a:xfrm>
            <a:off x="4252032" y="3338618"/>
            <a:ext cx="4462200" cy="15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7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Create an </a:t>
            </a:r>
            <a:r>
              <a:rPr b="0" i="0" lang="vi" sz="17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Equal Value Circle</a:t>
            </a:r>
            <a:r>
              <a:rPr b="0" i="0" lang="vi" sz="17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that connects everyone in the SEEDU community.</a:t>
            </a:r>
            <a:endParaRPr sz="700"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0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(Regardless of age, gender, social status, occupation, race, religion, etc. Those who have overcome pain will help those in need, creating a community where </a:t>
            </a:r>
            <a:r>
              <a:rPr b="1" i="0" lang="vi" sz="10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one for all, all for one</a:t>
            </a:r>
            <a:r>
              <a:rPr b="0" i="0" lang="vi" sz="10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)</a:t>
            </a:r>
            <a:endParaRPr sz="700"/>
          </a:p>
          <a:p>
            <a:pPr indent="0" lvl="0" marL="0" marR="0" rtl="0" algn="ctr">
              <a:lnSpc>
                <a:spcPct val="243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sap SemiBold"/>
              <a:ea typeface="Asap SemiBold"/>
              <a:cs typeface="Asap SemiBold"/>
              <a:sym typeface="Asap SemiBold"/>
            </a:endParaRPr>
          </a:p>
        </p:txBody>
      </p:sp>
      <p:grpSp>
        <p:nvGrpSpPr>
          <p:cNvPr id="97" name="Google Shape;97;p15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98" name="Google Shape;98;p15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5"/>
          <p:cNvGrpSpPr/>
          <p:nvPr/>
        </p:nvGrpSpPr>
        <p:grpSpPr>
          <a:xfrm>
            <a:off x="42063" y="1281615"/>
            <a:ext cx="3448154" cy="1829480"/>
            <a:chOff x="0" y="-66675"/>
            <a:chExt cx="1385079" cy="879600"/>
          </a:xfrm>
        </p:grpSpPr>
        <p:sp>
          <p:nvSpPr>
            <p:cNvPr id="101" name="Google Shape;101;p15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5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103" name="Google Shape;103;p15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6"/>
          <p:cNvGrpSpPr/>
          <p:nvPr/>
        </p:nvGrpSpPr>
        <p:grpSpPr>
          <a:xfrm rot="5400000">
            <a:off x="5462567" y="454460"/>
            <a:ext cx="1900981" cy="5012480"/>
            <a:chOff x="0" y="-38100"/>
            <a:chExt cx="1001307" cy="2640371"/>
          </a:xfrm>
        </p:grpSpPr>
        <p:sp>
          <p:nvSpPr>
            <p:cNvPr id="109" name="Google Shape;109;p16"/>
            <p:cNvSpPr/>
            <p:nvPr/>
          </p:nvSpPr>
          <p:spPr>
            <a:xfrm>
              <a:off x="0" y="0"/>
              <a:ext cx="1001307" cy="2602271"/>
            </a:xfrm>
            <a:custGeom>
              <a:rect b="b" l="l" r="r" t="t"/>
              <a:pathLst>
                <a:path extrusionOk="0" h="2602271" w="1001307">
                  <a:moveTo>
                    <a:pt x="103855" y="0"/>
                  </a:moveTo>
                  <a:lnTo>
                    <a:pt x="897452" y="0"/>
                  </a:lnTo>
                  <a:cubicBezTo>
                    <a:pt x="924996" y="0"/>
                    <a:pt x="951412" y="10942"/>
                    <a:pt x="970889" y="30418"/>
                  </a:cubicBezTo>
                  <a:cubicBezTo>
                    <a:pt x="990365" y="49895"/>
                    <a:pt x="1001307" y="76311"/>
                    <a:pt x="1001307" y="103855"/>
                  </a:cubicBezTo>
                  <a:lnTo>
                    <a:pt x="1001307" y="2498416"/>
                  </a:lnTo>
                  <a:cubicBezTo>
                    <a:pt x="1001307" y="2555773"/>
                    <a:pt x="954810" y="2602271"/>
                    <a:pt x="897452" y="2602271"/>
                  </a:cubicBezTo>
                  <a:lnTo>
                    <a:pt x="103855" y="2602271"/>
                  </a:lnTo>
                  <a:cubicBezTo>
                    <a:pt x="46497" y="2602271"/>
                    <a:pt x="0" y="2555773"/>
                    <a:pt x="0" y="2498416"/>
                  </a:cubicBezTo>
                  <a:lnTo>
                    <a:pt x="0" y="103855"/>
                  </a:lnTo>
                  <a:cubicBezTo>
                    <a:pt x="0" y="46497"/>
                    <a:pt x="46497" y="0"/>
                    <a:pt x="10385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38B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6"/>
          <p:cNvGrpSpPr/>
          <p:nvPr/>
        </p:nvGrpSpPr>
        <p:grpSpPr>
          <a:xfrm>
            <a:off x="3753262" y="1813673"/>
            <a:ext cx="1553810" cy="1615244"/>
            <a:chOff x="0" y="-38100"/>
            <a:chExt cx="818441" cy="850800"/>
          </a:xfrm>
        </p:grpSpPr>
        <p:sp>
          <p:nvSpPr>
            <p:cNvPr id="112" name="Google Shape;112;p16"/>
            <p:cNvSpPr/>
            <p:nvPr/>
          </p:nvSpPr>
          <p:spPr>
            <a:xfrm>
              <a:off x="0" y="0"/>
              <a:ext cx="818441" cy="130848"/>
            </a:xfrm>
            <a:custGeom>
              <a:rect b="b" l="l" r="r" t="t"/>
              <a:pathLst>
                <a:path extrusionOk="0" h="130848" w="818441">
                  <a:moveTo>
                    <a:pt x="65424" y="0"/>
                  </a:moveTo>
                  <a:lnTo>
                    <a:pt x="753017" y="0"/>
                  </a:lnTo>
                  <a:cubicBezTo>
                    <a:pt x="770368" y="0"/>
                    <a:pt x="787009" y="6893"/>
                    <a:pt x="799279" y="19162"/>
                  </a:cubicBezTo>
                  <a:cubicBezTo>
                    <a:pt x="811548" y="31432"/>
                    <a:pt x="818441" y="48073"/>
                    <a:pt x="818441" y="65424"/>
                  </a:cubicBezTo>
                  <a:lnTo>
                    <a:pt x="818441" y="65424"/>
                  </a:lnTo>
                  <a:cubicBezTo>
                    <a:pt x="818441" y="82776"/>
                    <a:pt x="811548" y="99417"/>
                    <a:pt x="799279" y="111686"/>
                  </a:cubicBezTo>
                  <a:cubicBezTo>
                    <a:pt x="787009" y="123956"/>
                    <a:pt x="770368" y="130848"/>
                    <a:pt x="753017" y="130848"/>
                  </a:cubicBezTo>
                  <a:lnTo>
                    <a:pt x="65424" y="130848"/>
                  </a:lnTo>
                  <a:cubicBezTo>
                    <a:pt x="48073" y="130848"/>
                    <a:pt x="31432" y="123956"/>
                    <a:pt x="19162" y="111686"/>
                  </a:cubicBezTo>
                  <a:cubicBezTo>
                    <a:pt x="6893" y="99417"/>
                    <a:pt x="0" y="82776"/>
                    <a:pt x="0" y="65424"/>
                  </a:cubicBezTo>
                  <a:lnTo>
                    <a:pt x="0" y="65424"/>
                  </a:lnTo>
                  <a:cubicBezTo>
                    <a:pt x="0" y="48073"/>
                    <a:pt x="6893" y="31432"/>
                    <a:pt x="19162" y="19162"/>
                  </a:cubicBezTo>
                  <a:cubicBezTo>
                    <a:pt x="31432" y="6893"/>
                    <a:pt x="48073" y="0"/>
                    <a:pt x="65424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6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16"/>
          <p:cNvGrpSpPr/>
          <p:nvPr/>
        </p:nvGrpSpPr>
        <p:grpSpPr>
          <a:xfrm>
            <a:off x="4146215" y="2264054"/>
            <a:ext cx="4483447" cy="1890876"/>
            <a:chOff x="0" y="-66675"/>
            <a:chExt cx="2085615" cy="879600"/>
          </a:xfrm>
        </p:grpSpPr>
        <p:sp>
          <p:nvSpPr>
            <p:cNvPr id="115" name="Google Shape;115;p16"/>
            <p:cNvSpPr/>
            <p:nvPr/>
          </p:nvSpPr>
          <p:spPr>
            <a:xfrm>
              <a:off x="0" y="0"/>
              <a:ext cx="2085615" cy="152919"/>
            </a:xfrm>
            <a:custGeom>
              <a:rect b="b" l="l" r="r" t="t"/>
              <a:pathLst>
                <a:path extrusionOk="0" h="152919" w="2085615">
                  <a:moveTo>
                    <a:pt x="44033" y="0"/>
                  </a:moveTo>
                  <a:lnTo>
                    <a:pt x="2041582" y="0"/>
                  </a:lnTo>
                  <a:cubicBezTo>
                    <a:pt x="2053260" y="0"/>
                    <a:pt x="2064460" y="4639"/>
                    <a:pt x="2072718" y="12897"/>
                  </a:cubicBezTo>
                  <a:cubicBezTo>
                    <a:pt x="2080975" y="21155"/>
                    <a:pt x="2085615" y="32355"/>
                    <a:pt x="2085615" y="44033"/>
                  </a:cubicBezTo>
                  <a:lnTo>
                    <a:pt x="2085615" y="108886"/>
                  </a:lnTo>
                  <a:cubicBezTo>
                    <a:pt x="2085615" y="120565"/>
                    <a:pt x="2080975" y="131765"/>
                    <a:pt x="2072718" y="140022"/>
                  </a:cubicBezTo>
                  <a:cubicBezTo>
                    <a:pt x="2064460" y="148280"/>
                    <a:pt x="2053260" y="152919"/>
                    <a:pt x="2041582" y="152919"/>
                  </a:cubicBezTo>
                  <a:lnTo>
                    <a:pt x="44033" y="152919"/>
                  </a:lnTo>
                  <a:cubicBezTo>
                    <a:pt x="32355" y="152919"/>
                    <a:pt x="21155" y="148280"/>
                    <a:pt x="12897" y="140022"/>
                  </a:cubicBezTo>
                  <a:cubicBezTo>
                    <a:pt x="4639" y="131765"/>
                    <a:pt x="0" y="120565"/>
                    <a:pt x="0" y="108886"/>
                  </a:cubicBezTo>
                  <a:lnTo>
                    <a:pt x="0" y="44033"/>
                  </a:lnTo>
                  <a:cubicBezTo>
                    <a:pt x="0" y="32355"/>
                    <a:pt x="4639" y="21155"/>
                    <a:pt x="12897" y="12897"/>
                  </a:cubicBezTo>
                  <a:cubicBezTo>
                    <a:pt x="21155" y="4639"/>
                    <a:pt x="32355" y="0"/>
                    <a:pt x="44033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6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6"/>
          <p:cNvSpPr txBox="1"/>
          <p:nvPr/>
        </p:nvSpPr>
        <p:spPr>
          <a:xfrm>
            <a:off x="4210460" y="2201588"/>
            <a:ext cx="4332900" cy="18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24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500" u="none" cap="none" strike="noStrike">
                <a:solidFill>
                  <a:srgbClr val="FDFDFD"/>
                </a:solidFill>
                <a:latin typeface="Asap"/>
                <a:ea typeface="Asap"/>
                <a:cs typeface="Asap"/>
                <a:sym typeface="Asap"/>
              </a:rPr>
              <a:t>SEEDU’s vision and mission align with UN goals at:</a:t>
            </a:r>
            <a:r>
              <a:rPr b="1" i="0" lang="vi" sz="15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endParaRPr sz="700"/>
          </a:p>
          <a:p>
            <a:pPr indent="0" lvl="0" marL="0" marR="0" rtl="0" algn="l">
              <a:lnSpc>
                <a:spcPct val="943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" u="none" cap="none" strike="noStrike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  <a:p>
            <a:pPr indent="-158750" lvl="1" marL="33020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Goal No.3: Good Health and Well-being</a:t>
            </a:r>
            <a:endParaRPr sz="700"/>
          </a:p>
          <a:p>
            <a:pPr indent="-158750" lvl="1" marL="33020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Goal No.8: Decent Work and Economic Growth</a:t>
            </a:r>
            <a:endParaRPr sz="700"/>
          </a:p>
          <a:p>
            <a:pPr indent="-158750" lvl="1" marL="33020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Goal No.17: Partnership for The Goals</a:t>
            </a:r>
            <a:endParaRPr sz="700"/>
          </a:p>
        </p:txBody>
      </p:sp>
      <p:sp>
        <p:nvSpPr>
          <p:cNvPr id="118" name="Google Shape;118;p16"/>
          <p:cNvSpPr txBox="1"/>
          <p:nvPr/>
        </p:nvSpPr>
        <p:spPr>
          <a:xfrm>
            <a:off x="3753262" y="1183876"/>
            <a:ext cx="4542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SEEDU with UN Goals </a:t>
            </a:r>
            <a:endParaRPr sz="700"/>
          </a:p>
        </p:txBody>
      </p:sp>
      <p:grpSp>
        <p:nvGrpSpPr>
          <p:cNvPr id="119" name="Google Shape;119;p16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120" name="Google Shape;120;p16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16"/>
          <p:cNvGrpSpPr/>
          <p:nvPr/>
        </p:nvGrpSpPr>
        <p:grpSpPr>
          <a:xfrm>
            <a:off x="42063" y="1281615"/>
            <a:ext cx="3448154" cy="1829480"/>
            <a:chOff x="0" y="-66675"/>
            <a:chExt cx="1385079" cy="879600"/>
          </a:xfrm>
        </p:grpSpPr>
        <p:sp>
          <p:nvSpPr>
            <p:cNvPr id="123" name="Google Shape;123;p16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125" name="Google Shape;125;p16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7"/>
          <p:cNvGrpSpPr/>
          <p:nvPr/>
        </p:nvGrpSpPr>
        <p:grpSpPr>
          <a:xfrm>
            <a:off x="3625109" y="2796658"/>
            <a:ext cx="1787354" cy="1615244"/>
            <a:chOff x="0" y="-38100"/>
            <a:chExt cx="941456" cy="850800"/>
          </a:xfrm>
        </p:grpSpPr>
        <p:sp>
          <p:nvSpPr>
            <p:cNvPr id="131" name="Google Shape;131;p17"/>
            <p:cNvSpPr/>
            <p:nvPr/>
          </p:nvSpPr>
          <p:spPr>
            <a:xfrm>
              <a:off x="0" y="0"/>
              <a:ext cx="941456" cy="551243"/>
            </a:xfrm>
            <a:custGeom>
              <a:rect b="b" l="l" r="r" t="t"/>
              <a:pathLst>
                <a:path extrusionOk="0" h="551243" w="941456">
                  <a:moveTo>
                    <a:pt x="110457" y="0"/>
                  </a:moveTo>
                  <a:lnTo>
                    <a:pt x="830999" y="0"/>
                  </a:lnTo>
                  <a:cubicBezTo>
                    <a:pt x="892003" y="0"/>
                    <a:pt x="941456" y="49453"/>
                    <a:pt x="941456" y="110457"/>
                  </a:cubicBezTo>
                  <a:lnTo>
                    <a:pt x="941456" y="440786"/>
                  </a:lnTo>
                  <a:cubicBezTo>
                    <a:pt x="941456" y="470081"/>
                    <a:pt x="929819" y="498176"/>
                    <a:pt x="909104" y="518891"/>
                  </a:cubicBezTo>
                  <a:cubicBezTo>
                    <a:pt x="888389" y="539606"/>
                    <a:pt x="860294" y="551243"/>
                    <a:pt x="830999" y="551243"/>
                  </a:cubicBezTo>
                  <a:lnTo>
                    <a:pt x="110457" y="551243"/>
                  </a:lnTo>
                  <a:cubicBezTo>
                    <a:pt x="81162" y="551243"/>
                    <a:pt x="53067" y="539606"/>
                    <a:pt x="32352" y="518891"/>
                  </a:cubicBezTo>
                  <a:cubicBezTo>
                    <a:pt x="11637" y="498176"/>
                    <a:pt x="0" y="470081"/>
                    <a:pt x="0" y="440786"/>
                  </a:cubicBezTo>
                  <a:lnTo>
                    <a:pt x="0" y="110457"/>
                  </a:lnTo>
                  <a:cubicBezTo>
                    <a:pt x="0" y="81162"/>
                    <a:pt x="11637" y="53067"/>
                    <a:pt x="32352" y="32352"/>
                  </a:cubicBezTo>
                  <a:cubicBezTo>
                    <a:pt x="53067" y="11637"/>
                    <a:pt x="81162" y="0"/>
                    <a:pt x="11045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476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17"/>
          <p:cNvSpPr txBox="1"/>
          <p:nvPr/>
        </p:nvSpPr>
        <p:spPr>
          <a:xfrm>
            <a:off x="3776672" y="3012839"/>
            <a:ext cx="1570200" cy="7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600" u="none" cap="none" strike="noStrike">
                <a:solidFill>
                  <a:srgbClr val="0177D8"/>
                </a:solidFill>
                <a:latin typeface="Josefin Sans"/>
                <a:ea typeface="Josefin Sans"/>
                <a:cs typeface="Josefin Sans"/>
                <a:sym typeface="Josefin Sans"/>
              </a:rPr>
              <a:t>Age 16</a:t>
            </a:r>
            <a:r>
              <a:rPr b="0" i="0" lang="vi" sz="16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, </a:t>
            </a:r>
            <a:endParaRPr sz="700"/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onset of interpersonal problems </a:t>
            </a:r>
            <a:endParaRPr sz="700"/>
          </a:p>
        </p:txBody>
      </p:sp>
      <p:cxnSp>
        <p:nvCxnSpPr>
          <p:cNvPr id="134" name="Google Shape;134;p17"/>
          <p:cNvCxnSpPr/>
          <p:nvPr/>
        </p:nvCxnSpPr>
        <p:spPr>
          <a:xfrm flipH="1" rot="10800000">
            <a:off x="5419948" y="2649044"/>
            <a:ext cx="457500" cy="784800"/>
          </a:xfrm>
          <a:prstGeom prst="straightConnector1">
            <a:avLst/>
          </a:prstGeom>
          <a:noFill/>
          <a:ln cap="flat" cmpd="sng" w="38100">
            <a:solidFill>
              <a:srgbClr val="0177D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17"/>
          <p:cNvCxnSpPr/>
          <p:nvPr/>
        </p:nvCxnSpPr>
        <p:spPr>
          <a:xfrm>
            <a:off x="5419948" y="3438641"/>
            <a:ext cx="465900" cy="604200"/>
          </a:xfrm>
          <a:prstGeom prst="straightConnector1">
            <a:avLst/>
          </a:prstGeom>
          <a:noFill/>
          <a:ln cap="flat" cmpd="sng" w="38100">
            <a:solidFill>
              <a:srgbClr val="0177D8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6" name="Google Shape;136;p17"/>
          <p:cNvGrpSpPr/>
          <p:nvPr/>
        </p:nvGrpSpPr>
        <p:grpSpPr>
          <a:xfrm>
            <a:off x="5893238" y="1884987"/>
            <a:ext cx="3243339" cy="1780980"/>
            <a:chOff x="0" y="-38100"/>
            <a:chExt cx="1587926" cy="850800"/>
          </a:xfrm>
        </p:grpSpPr>
        <p:sp>
          <p:nvSpPr>
            <p:cNvPr id="137" name="Google Shape;137;p17"/>
            <p:cNvSpPr/>
            <p:nvPr/>
          </p:nvSpPr>
          <p:spPr>
            <a:xfrm>
              <a:off x="0" y="0"/>
              <a:ext cx="1587926" cy="630653"/>
            </a:xfrm>
            <a:custGeom>
              <a:rect b="b" l="l" r="r" t="t"/>
              <a:pathLst>
                <a:path extrusionOk="0" h="630653" w="1587926">
                  <a:moveTo>
                    <a:pt x="65488" y="0"/>
                  </a:moveTo>
                  <a:lnTo>
                    <a:pt x="1522438" y="0"/>
                  </a:lnTo>
                  <a:cubicBezTo>
                    <a:pt x="1558606" y="0"/>
                    <a:pt x="1587926" y="29320"/>
                    <a:pt x="1587926" y="65488"/>
                  </a:cubicBezTo>
                  <a:lnTo>
                    <a:pt x="1587926" y="565165"/>
                  </a:lnTo>
                  <a:cubicBezTo>
                    <a:pt x="1587926" y="601333"/>
                    <a:pt x="1558606" y="630653"/>
                    <a:pt x="1522438" y="630653"/>
                  </a:cubicBezTo>
                  <a:lnTo>
                    <a:pt x="65488" y="630653"/>
                  </a:lnTo>
                  <a:cubicBezTo>
                    <a:pt x="29320" y="630653"/>
                    <a:pt x="0" y="601333"/>
                    <a:pt x="0" y="565165"/>
                  </a:cubicBezTo>
                  <a:lnTo>
                    <a:pt x="0" y="65488"/>
                  </a:lnTo>
                  <a:cubicBezTo>
                    <a:pt x="0" y="29320"/>
                    <a:pt x="29320" y="0"/>
                    <a:pt x="654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476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17"/>
          <p:cNvSpPr txBox="1"/>
          <p:nvPr/>
        </p:nvSpPr>
        <p:spPr>
          <a:xfrm>
            <a:off x="5950675" y="2076075"/>
            <a:ext cx="3136800" cy="11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5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195.000 out of 3.000.000 </a:t>
            </a:r>
            <a:r>
              <a:rPr b="0" i="0" lang="vi" sz="15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juvenile </a:t>
            </a:r>
            <a:endParaRPr sz="700"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from </a:t>
            </a:r>
            <a:r>
              <a:rPr b="0" i="0" lang="vi" sz="1400" u="sng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age 16-18</a:t>
            </a:r>
            <a:r>
              <a:rPr b="0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with</a:t>
            </a:r>
            <a:r>
              <a:rPr b="1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i="0" lang="vi" sz="1400" u="none" cap="none" strike="noStrike">
                <a:solidFill>
                  <a:srgbClr val="0177D8"/>
                </a:solidFill>
                <a:latin typeface="Josefin Sans"/>
                <a:ea typeface="Josefin Sans"/>
                <a:cs typeface="Josefin Sans"/>
                <a:sym typeface="Josefin Sans"/>
              </a:rPr>
              <a:t>interpersonal difficulties</a:t>
            </a:r>
            <a:r>
              <a:rPr b="0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have access to support or counseling services </a:t>
            </a:r>
            <a:endParaRPr sz="700"/>
          </a:p>
        </p:txBody>
      </p:sp>
      <p:grpSp>
        <p:nvGrpSpPr>
          <p:cNvPr id="140" name="Google Shape;140;p17"/>
          <p:cNvGrpSpPr/>
          <p:nvPr/>
        </p:nvGrpSpPr>
        <p:grpSpPr>
          <a:xfrm>
            <a:off x="5893237" y="3676647"/>
            <a:ext cx="3014678" cy="1615244"/>
            <a:chOff x="0" y="-38100"/>
            <a:chExt cx="1587926" cy="850800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1587926" cy="407056"/>
            </a:xfrm>
            <a:custGeom>
              <a:rect b="b" l="l" r="r" t="t"/>
              <a:pathLst>
                <a:path extrusionOk="0" h="407056" w="1587926">
                  <a:moveTo>
                    <a:pt x="65488" y="0"/>
                  </a:moveTo>
                  <a:lnTo>
                    <a:pt x="1522438" y="0"/>
                  </a:lnTo>
                  <a:cubicBezTo>
                    <a:pt x="1558606" y="0"/>
                    <a:pt x="1587926" y="29320"/>
                    <a:pt x="1587926" y="65488"/>
                  </a:cubicBezTo>
                  <a:lnTo>
                    <a:pt x="1587926" y="341568"/>
                  </a:lnTo>
                  <a:cubicBezTo>
                    <a:pt x="1587926" y="377736"/>
                    <a:pt x="1558606" y="407056"/>
                    <a:pt x="1522438" y="407056"/>
                  </a:cubicBezTo>
                  <a:lnTo>
                    <a:pt x="65488" y="407056"/>
                  </a:lnTo>
                  <a:cubicBezTo>
                    <a:pt x="29320" y="407056"/>
                    <a:pt x="0" y="377736"/>
                    <a:pt x="0" y="341568"/>
                  </a:cubicBezTo>
                  <a:lnTo>
                    <a:pt x="0" y="65488"/>
                  </a:lnTo>
                  <a:cubicBezTo>
                    <a:pt x="0" y="29320"/>
                    <a:pt x="29320" y="0"/>
                    <a:pt x="654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476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 txBox="1"/>
          <p:nvPr/>
        </p:nvSpPr>
        <p:spPr>
          <a:xfrm>
            <a:off x="6039120" y="3882154"/>
            <a:ext cx="2726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5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The </a:t>
            </a:r>
            <a:r>
              <a:rPr b="1" i="0" lang="vi" sz="1500" u="none" cap="none" strike="noStrike">
                <a:solidFill>
                  <a:srgbClr val="0177D8"/>
                </a:solidFill>
                <a:latin typeface="Josefin Sans"/>
                <a:ea typeface="Josefin Sans"/>
                <a:cs typeface="Josefin Sans"/>
                <a:sym typeface="Josefin Sans"/>
              </a:rPr>
              <a:t>highest depression rate</a:t>
            </a:r>
            <a:endParaRPr sz="700"/>
          </a:p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is from age </a:t>
            </a:r>
            <a:r>
              <a:rPr b="1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25-44</a:t>
            </a:r>
            <a:endParaRPr sz="700"/>
          </a:p>
        </p:txBody>
      </p:sp>
      <p:sp>
        <p:nvSpPr>
          <p:cNvPr id="144" name="Google Shape;144;p17"/>
          <p:cNvSpPr txBox="1"/>
          <p:nvPr/>
        </p:nvSpPr>
        <p:spPr>
          <a:xfrm>
            <a:off x="3640984" y="186080"/>
            <a:ext cx="40218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Target social issues</a:t>
            </a:r>
            <a:endParaRPr sz="700"/>
          </a:p>
        </p:txBody>
      </p:sp>
      <p:sp>
        <p:nvSpPr>
          <p:cNvPr id="145" name="Google Shape;145;p17"/>
          <p:cNvSpPr/>
          <p:nvPr/>
        </p:nvSpPr>
        <p:spPr>
          <a:xfrm>
            <a:off x="3640984" y="845288"/>
            <a:ext cx="1409107" cy="176088"/>
          </a:xfrm>
          <a:custGeom>
            <a:rect b="b" l="l" r="r" t="t"/>
            <a:pathLst>
              <a:path extrusionOk="0" h="92678" w="741635">
                <a:moveTo>
                  <a:pt x="46339" y="0"/>
                </a:moveTo>
                <a:lnTo>
                  <a:pt x="695295" y="0"/>
                </a:lnTo>
                <a:cubicBezTo>
                  <a:pt x="720888" y="0"/>
                  <a:pt x="741635" y="20747"/>
                  <a:pt x="741635" y="46339"/>
                </a:cubicBezTo>
                <a:lnTo>
                  <a:pt x="741635" y="46339"/>
                </a:lnTo>
                <a:cubicBezTo>
                  <a:pt x="741635" y="71932"/>
                  <a:pt x="720888" y="92678"/>
                  <a:pt x="695295" y="92678"/>
                </a:cubicBezTo>
                <a:lnTo>
                  <a:pt x="46339" y="92678"/>
                </a:lnTo>
                <a:cubicBezTo>
                  <a:pt x="20747" y="92678"/>
                  <a:pt x="0" y="71932"/>
                  <a:pt x="0" y="46339"/>
                </a:cubicBezTo>
                <a:lnTo>
                  <a:pt x="0" y="46339"/>
                </a:lnTo>
                <a:cubicBezTo>
                  <a:pt x="0" y="20747"/>
                  <a:pt x="20747" y="0"/>
                  <a:pt x="46339" y="0"/>
                </a:cubicBezTo>
                <a:close/>
              </a:path>
            </a:pathLst>
          </a:custGeom>
          <a:solidFill>
            <a:srgbClr val="6CE5E8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" name="Google Shape;146;p17"/>
          <p:cNvGrpSpPr/>
          <p:nvPr/>
        </p:nvGrpSpPr>
        <p:grpSpPr>
          <a:xfrm>
            <a:off x="3625109" y="4497668"/>
            <a:ext cx="1542911" cy="1615244"/>
            <a:chOff x="0" y="-38100"/>
            <a:chExt cx="812700" cy="850800"/>
          </a:xfrm>
        </p:grpSpPr>
        <p:sp>
          <p:nvSpPr>
            <p:cNvPr id="147" name="Google Shape;147;p17"/>
            <p:cNvSpPr/>
            <p:nvPr/>
          </p:nvSpPr>
          <p:spPr>
            <a:xfrm>
              <a:off x="0" y="0"/>
              <a:ext cx="343089" cy="130767"/>
            </a:xfrm>
            <a:custGeom>
              <a:rect b="b" l="l" r="r" t="t"/>
              <a:pathLst>
                <a:path extrusionOk="0" h="130767" w="343089">
                  <a:moveTo>
                    <a:pt x="65383" y="0"/>
                  </a:moveTo>
                  <a:lnTo>
                    <a:pt x="277705" y="0"/>
                  </a:lnTo>
                  <a:cubicBezTo>
                    <a:pt x="313816" y="0"/>
                    <a:pt x="343089" y="29273"/>
                    <a:pt x="343089" y="65383"/>
                  </a:cubicBezTo>
                  <a:lnTo>
                    <a:pt x="343089" y="65383"/>
                  </a:lnTo>
                  <a:cubicBezTo>
                    <a:pt x="343089" y="82724"/>
                    <a:pt x="336200" y="99355"/>
                    <a:pt x="323938" y="111616"/>
                  </a:cubicBezTo>
                  <a:cubicBezTo>
                    <a:pt x="311677" y="123878"/>
                    <a:pt x="295046" y="130767"/>
                    <a:pt x="277705" y="130767"/>
                  </a:cubicBezTo>
                  <a:lnTo>
                    <a:pt x="65383" y="130767"/>
                  </a:lnTo>
                  <a:cubicBezTo>
                    <a:pt x="48043" y="130767"/>
                    <a:pt x="31412" y="123878"/>
                    <a:pt x="19150" y="111616"/>
                  </a:cubicBezTo>
                  <a:cubicBezTo>
                    <a:pt x="6889" y="99355"/>
                    <a:pt x="0" y="82724"/>
                    <a:pt x="0" y="65383"/>
                  </a:cubicBezTo>
                  <a:lnTo>
                    <a:pt x="0" y="65383"/>
                  </a:lnTo>
                  <a:cubicBezTo>
                    <a:pt x="0" y="48043"/>
                    <a:pt x="6889" y="31412"/>
                    <a:pt x="19150" y="19150"/>
                  </a:cubicBezTo>
                  <a:cubicBezTo>
                    <a:pt x="31412" y="6889"/>
                    <a:pt x="48043" y="0"/>
                    <a:pt x="65383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17"/>
          <p:cNvSpPr txBox="1"/>
          <p:nvPr/>
        </p:nvSpPr>
        <p:spPr>
          <a:xfrm>
            <a:off x="3733943" y="4612238"/>
            <a:ext cx="53553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100" u="none" cap="none" strike="noStrike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Source:</a:t>
            </a:r>
            <a:endParaRPr sz="700"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8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https://suckhoedoisong.vn/1-5-tre-vi-thanh-nien-viet-nam-co-van-de-ve-suc-khoe-tam-than-169221118155032796.htm</a:t>
            </a:r>
            <a:endParaRPr sz="700"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150" name="Google Shape;150;p17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151" name="Google Shape;151;p17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17"/>
          <p:cNvGrpSpPr/>
          <p:nvPr/>
        </p:nvGrpSpPr>
        <p:grpSpPr>
          <a:xfrm>
            <a:off x="33800" y="1643915"/>
            <a:ext cx="3448154" cy="1829480"/>
            <a:chOff x="0" y="-66675"/>
            <a:chExt cx="1385079" cy="879600"/>
          </a:xfrm>
        </p:grpSpPr>
        <p:sp>
          <p:nvSpPr>
            <p:cNvPr id="154" name="Google Shape;154;p17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55" name="Google Shape;155;p17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156" name="Google Shape;156;p17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  <p:grpSp>
        <p:nvGrpSpPr>
          <p:cNvPr id="157" name="Google Shape;157;p17"/>
          <p:cNvGrpSpPr/>
          <p:nvPr/>
        </p:nvGrpSpPr>
        <p:grpSpPr>
          <a:xfrm>
            <a:off x="3229901" y="1222852"/>
            <a:ext cx="2955416" cy="1892751"/>
            <a:chOff x="0" y="-97095"/>
            <a:chExt cx="1838974" cy="910020"/>
          </a:xfrm>
        </p:grpSpPr>
        <p:sp>
          <p:nvSpPr>
            <p:cNvPr id="158" name="Google Shape;158;p17"/>
            <p:cNvSpPr/>
            <p:nvPr/>
          </p:nvSpPr>
          <p:spPr>
            <a:xfrm>
              <a:off x="453895" y="-97095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59" name="Google Shape;159;p17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</p:grpSp>
      <p:sp>
        <p:nvSpPr>
          <p:cNvPr id="160" name="Google Shape;160;p17"/>
          <p:cNvSpPr txBox="1"/>
          <p:nvPr/>
        </p:nvSpPr>
        <p:spPr>
          <a:xfrm>
            <a:off x="3849813" y="313431"/>
            <a:ext cx="5058000" cy="15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5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1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•"/>
            </a:pPr>
            <a:r>
              <a:rPr b="1" i="0" lang="vi" sz="1600" u="none" cap="none" strike="noStrike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Targeted customers:</a:t>
            </a:r>
            <a:r>
              <a:rPr b="0" i="0" lang="vi" sz="16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people with interpersonal difficulties, especially depression, from age 16-44</a:t>
            </a:r>
            <a:endParaRPr sz="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8"/>
          <p:cNvGrpSpPr/>
          <p:nvPr/>
        </p:nvGrpSpPr>
        <p:grpSpPr>
          <a:xfrm>
            <a:off x="3640751" y="4467249"/>
            <a:ext cx="1542911" cy="1615244"/>
            <a:chOff x="0" y="-38100"/>
            <a:chExt cx="812700" cy="850800"/>
          </a:xfrm>
        </p:grpSpPr>
        <p:sp>
          <p:nvSpPr>
            <p:cNvPr id="166" name="Google Shape;166;p18"/>
            <p:cNvSpPr/>
            <p:nvPr/>
          </p:nvSpPr>
          <p:spPr>
            <a:xfrm>
              <a:off x="0" y="0"/>
              <a:ext cx="406400" cy="107345"/>
            </a:xfrm>
            <a:custGeom>
              <a:rect b="b" l="l" r="r" t="t"/>
              <a:pathLst>
                <a:path extrusionOk="0" h="107345" w="406400">
                  <a:moveTo>
                    <a:pt x="53672" y="0"/>
                  </a:moveTo>
                  <a:lnTo>
                    <a:pt x="352728" y="0"/>
                  </a:lnTo>
                  <a:cubicBezTo>
                    <a:pt x="382370" y="0"/>
                    <a:pt x="406400" y="24030"/>
                    <a:pt x="406400" y="53672"/>
                  </a:cubicBezTo>
                  <a:lnTo>
                    <a:pt x="406400" y="53672"/>
                  </a:lnTo>
                  <a:cubicBezTo>
                    <a:pt x="406400" y="67907"/>
                    <a:pt x="400745" y="81559"/>
                    <a:pt x="390680" y="91624"/>
                  </a:cubicBezTo>
                  <a:cubicBezTo>
                    <a:pt x="380614" y="101690"/>
                    <a:pt x="366962" y="107345"/>
                    <a:pt x="352728" y="107345"/>
                  </a:cubicBezTo>
                  <a:lnTo>
                    <a:pt x="53672" y="107345"/>
                  </a:lnTo>
                  <a:cubicBezTo>
                    <a:pt x="24030" y="107345"/>
                    <a:pt x="0" y="83315"/>
                    <a:pt x="0" y="53672"/>
                  </a:cubicBezTo>
                  <a:lnTo>
                    <a:pt x="0" y="53672"/>
                  </a:lnTo>
                  <a:cubicBezTo>
                    <a:pt x="0" y="24030"/>
                    <a:pt x="24030" y="0"/>
                    <a:pt x="53672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8"/>
          <p:cNvSpPr txBox="1"/>
          <p:nvPr/>
        </p:nvSpPr>
        <p:spPr>
          <a:xfrm>
            <a:off x="3756749" y="41493"/>
            <a:ext cx="505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Root causes</a:t>
            </a:r>
            <a:endParaRPr sz="700"/>
          </a:p>
        </p:txBody>
      </p:sp>
      <p:sp>
        <p:nvSpPr>
          <p:cNvPr id="169" name="Google Shape;169;p18"/>
          <p:cNvSpPr txBox="1"/>
          <p:nvPr/>
        </p:nvSpPr>
        <p:spPr>
          <a:xfrm>
            <a:off x="3997466" y="965175"/>
            <a:ext cx="47616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2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COMMON PSYCHOSOCIAL FACTORS IN DEPRESSION</a:t>
            </a:r>
            <a:endParaRPr sz="700"/>
          </a:p>
        </p:txBody>
      </p:sp>
      <p:grpSp>
        <p:nvGrpSpPr>
          <p:cNvPr id="170" name="Google Shape;170;p18"/>
          <p:cNvGrpSpPr/>
          <p:nvPr/>
        </p:nvGrpSpPr>
        <p:grpSpPr>
          <a:xfrm>
            <a:off x="3571725" y="1815371"/>
            <a:ext cx="6936862" cy="3091476"/>
            <a:chOff x="3571725" y="1815371"/>
            <a:chExt cx="6936862" cy="3091476"/>
          </a:xfrm>
        </p:grpSpPr>
        <p:grpSp>
          <p:nvGrpSpPr>
            <p:cNvPr id="171" name="Google Shape;171;p18"/>
            <p:cNvGrpSpPr/>
            <p:nvPr/>
          </p:nvGrpSpPr>
          <p:grpSpPr>
            <a:xfrm>
              <a:off x="3571725" y="1815371"/>
              <a:ext cx="3754829" cy="3091476"/>
              <a:chOff x="0" y="-38100"/>
              <a:chExt cx="10197798" cy="8230766"/>
            </a:xfrm>
          </p:grpSpPr>
          <p:sp>
            <p:nvSpPr>
              <p:cNvPr id="172" name="Google Shape;172;p18"/>
              <p:cNvSpPr txBox="1"/>
              <p:nvPr/>
            </p:nvSpPr>
            <p:spPr>
              <a:xfrm>
                <a:off x="0" y="2873011"/>
                <a:ext cx="1001100" cy="15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Others</a:t>
                </a:r>
                <a:endParaRPr sz="700"/>
              </a:p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48.9%</a:t>
                </a:r>
                <a:endParaRPr sz="700"/>
              </a:p>
            </p:txBody>
          </p:sp>
          <p:sp>
            <p:nvSpPr>
              <p:cNvPr id="173" name="Google Shape;173;p18"/>
              <p:cNvSpPr txBox="1"/>
              <p:nvPr/>
            </p:nvSpPr>
            <p:spPr>
              <a:xfrm>
                <a:off x="6389092" y="-38100"/>
                <a:ext cx="2908500" cy="15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Economic Hardship</a:t>
                </a:r>
                <a:endParaRPr sz="700"/>
              </a:p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19.7%</a:t>
                </a:r>
                <a:endParaRPr sz="700"/>
              </a:p>
            </p:txBody>
          </p:sp>
          <p:sp>
            <p:nvSpPr>
              <p:cNvPr id="174" name="Google Shape;174;p18"/>
              <p:cNvSpPr txBox="1"/>
              <p:nvPr/>
            </p:nvSpPr>
            <p:spPr>
              <a:xfrm>
                <a:off x="7949898" y="3119077"/>
                <a:ext cx="2247900" cy="15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Family Conflict</a:t>
                </a:r>
                <a:endParaRPr sz="700"/>
              </a:p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11.6%</a:t>
                </a:r>
                <a:endParaRPr sz="700"/>
              </a:p>
            </p:txBody>
          </p:sp>
          <p:sp>
            <p:nvSpPr>
              <p:cNvPr id="175" name="Google Shape;175;p18"/>
              <p:cNvSpPr txBox="1"/>
              <p:nvPr/>
            </p:nvSpPr>
            <p:spPr>
              <a:xfrm>
                <a:off x="6991566" y="5493183"/>
                <a:ext cx="2479200" cy="15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Spoiled Children</a:t>
                </a:r>
                <a:endParaRPr sz="700"/>
              </a:p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10.7%</a:t>
                </a:r>
                <a:endParaRPr sz="700"/>
              </a:p>
            </p:txBody>
          </p:sp>
          <p:sp>
            <p:nvSpPr>
              <p:cNvPr id="176" name="Google Shape;176;p18"/>
              <p:cNvSpPr txBox="1"/>
              <p:nvPr/>
            </p:nvSpPr>
            <p:spPr>
              <a:xfrm>
                <a:off x="3530436" y="6635366"/>
                <a:ext cx="2994300" cy="15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Pass Away Relatives</a:t>
                </a:r>
                <a:endParaRPr sz="700"/>
              </a:p>
              <a:p>
                <a:pPr indent="0" lvl="0" marL="0" marR="0" rtl="0" algn="ctr">
                  <a:lnSpc>
                    <a:spcPct val="14002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vi" sz="1000" u="none" cap="none" strike="noStrike">
                    <a:solidFill>
                      <a:srgbClr val="000000"/>
                    </a:solidFill>
                    <a:latin typeface="Asap SemiBold"/>
                    <a:ea typeface="Asap SemiBold"/>
                    <a:cs typeface="Asap SemiBold"/>
                    <a:sym typeface="Asap SemiBold"/>
                  </a:rPr>
                  <a:t>9%</a:t>
                </a:r>
                <a:endParaRPr sz="700"/>
              </a:p>
            </p:txBody>
          </p:sp>
          <p:grpSp>
            <p:nvGrpSpPr>
              <p:cNvPr id="177" name="Google Shape;177;p18"/>
              <p:cNvGrpSpPr/>
              <p:nvPr/>
            </p:nvGrpSpPr>
            <p:grpSpPr>
              <a:xfrm>
                <a:off x="1157728" y="453845"/>
                <a:ext cx="6177025" cy="6082963"/>
                <a:chOff x="-21891" y="0"/>
                <a:chExt cx="2601510" cy="2561895"/>
              </a:xfrm>
            </p:grpSpPr>
            <p:sp>
              <p:nvSpPr>
                <p:cNvPr id="178" name="Google Shape;178;p18"/>
                <p:cNvSpPr/>
                <p:nvPr/>
              </p:nvSpPr>
              <p:spPr>
                <a:xfrm>
                  <a:off x="1270000" y="0"/>
                  <a:ext cx="1219917" cy="1270000"/>
                </a:xfrm>
                <a:custGeom>
                  <a:rect b="b" l="l" r="r" t="t"/>
                  <a:pathLst>
                    <a:path extrusionOk="0" h="1270000" w="1219917">
                      <a:moveTo>
                        <a:pt x="0" y="0"/>
                      </a:moveTo>
                      <a:cubicBezTo>
                        <a:pt x="565397" y="0"/>
                        <a:pt x="1062705" y="373768"/>
                        <a:pt x="1219917" y="916869"/>
                      </a:cubicBezTo>
                      <a:lnTo>
                        <a:pt x="0" y="1270000"/>
                      </a:lnTo>
                      <a:close/>
                    </a:path>
                  </a:pathLst>
                </a:custGeom>
                <a:solidFill>
                  <a:srgbClr val="6CE5E8"/>
                </a:solidFill>
                <a:ln>
                  <a:noFill/>
                </a:ln>
              </p:spPr>
              <p:txBody>
                <a:bodyPr anchorCtr="0" anchor="ctr" bIns="45725" lIns="45725" spcFirstLastPara="1" rIns="45725" wrap="square" tIns="45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" name="Google Shape;179;p18"/>
                <p:cNvSpPr/>
                <p:nvPr/>
              </p:nvSpPr>
              <p:spPr>
                <a:xfrm>
                  <a:off x="1270000" y="856340"/>
                  <a:ext cx="1309619" cy="963560"/>
                </a:xfrm>
                <a:custGeom>
                  <a:rect b="b" l="l" r="r" t="t"/>
                  <a:pathLst>
                    <a:path extrusionOk="0" h="963560" w="1309619">
                      <a:moveTo>
                        <a:pt x="1200744" y="0"/>
                      </a:moveTo>
                      <a:cubicBezTo>
                        <a:pt x="1309619" y="316036"/>
                        <a:pt x="1289509" y="662254"/>
                        <a:pt x="1144775" y="963560"/>
                      </a:cubicBezTo>
                      <a:lnTo>
                        <a:pt x="0" y="413660"/>
                      </a:lnTo>
                      <a:close/>
                    </a:path>
                  </a:pathLst>
                </a:custGeom>
                <a:solidFill>
                  <a:srgbClr val="41B8D5"/>
                </a:solidFill>
                <a:ln>
                  <a:noFill/>
                </a:ln>
              </p:spPr>
              <p:txBody>
                <a:bodyPr anchorCtr="0" anchor="ctr" bIns="45725" lIns="45725" spcFirstLastPara="1" rIns="45725" wrap="square" tIns="45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" name="Google Shape;180;p18"/>
                <p:cNvSpPr/>
                <p:nvPr/>
              </p:nvSpPr>
              <p:spPr>
                <a:xfrm>
                  <a:off x="1270000" y="1270000"/>
                  <a:ext cx="1170828" cy="1143560"/>
                </a:xfrm>
                <a:custGeom>
                  <a:rect b="b" l="l" r="r" t="t"/>
                  <a:pathLst>
                    <a:path extrusionOk="0" h="1143560" w="1170828">
                      <a:moveTo>
                        <a:pt x="1170828" y="491997"/>
                      </a:moveTo>
                      <a:cubicBezTo>
                        <a:pt x="1050953" y="777270"/>
                        <a:pt x="831050" y="1008963"/>
                        <a:pt x="552421" y="114356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D8BBA"/>
                </a:solidFill>
                <a:ln>
                  <a:noFill/>
                </a:ln>
              </p:spPr>
              <p:txBody>
                <a:bodyPr anchorCtr="0" anchor="ctr" bIns="45725" lIns="45725" spcFirstLastPara="1" rIns="45725" wrap="square" tIns="45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" name="Google Shape;181;p18"/>
                <p:cNvSpPr/>
                <p:nvPr/>
              </p:nvSpPr>
              <p:spPr>
                <a:xfrm>
                  <a:off x="1122960" y="1270000"/>
                  <a:ext cx="755925" cy="1291895"/>
                </a:xfrm>
                <a:custGeom>
                  <a:rect b="b" l="l" r="r" t="t"/>
                  <a:pathLst>
                    <a:path extrusionOk="0" h="1291895" w="755925">
                      <a:moveTo>
                        <a:pt x="755925" y="1114522"/>
                      </a:moveTo>
                      <a:cubicBezTo>
                        <a:pt x="525230" y="1240555"/>
                        <a:pt x="261110" y="1291895"/>
                        <a:pt x="0" y="1261459"/>
                      </a:cubicBezTo>
                      <a:lnTo>
                        <a:pt x="147040" y="0"/>
                      </a:lnTo>
                      <a:close/>
                    </a:path>
                  </a:pathLst>
                </a:custGeom>
                <a:solidFill>
                  <a:srgbClr val="2F5F98"/>
                </a:solidFill>
                <a:ln>
                  <a:noFill/>
                </a:ln>
              </p:spPr>
              <p:txBody>
                <a:bodyPr anchorCtr="0" anchor="ctr" bIns="45725" lIns="45725" spcFirstLastPara="1" rIns="45725" wrap="square" tIns="45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" name="Google Shape;182;p18"/>
                <p:cNvSpPr/>
                <p:nvPr/>
              </p:nvSpPr>
              <p:spPr>
                <a:xfrm>
                  <a:off x="-21891" y="0"/>
                  <a:ext cx="1291891" cy="2537232"/>
                </a:xfrm>
                <a:custGeom>
                  <a:rect b="b" l="l" r="r" t="t"/>
                  <a:pathLst>
                    <a:path extrusionOk="0" h="2537232" w="1291891">
                      <a:moveTo>
                        <a:pt x="1208082" y="2537232"/>
                      </a:moveTo>
                      <a:cubicBezTo>
                        <a:pt x="524520" y="2492023"/>
                        <a:pt x="0" y="1912819"/>
                        <a:pt x="22582" y="1228136"/>
                      </a:cubicBezTo>
                      <a:cubicBezTo>
                        <a:pt x="45164" y="543453"/>
                        <a:pt x="606709" y="69"/>
                        <a:pt x="1291764" y="0"/>
                      </a:cubicBezTo>
                      <a:lnTo>
                        <a:pt x="1291891" y="1270000"/>
                      </a:lnTo>
                      <a:close/>
                    </a:path>
                  </a:pathLst>
                </a:custGeom>
                <a:solidFill>
                  <a:srgbClr val="31356E"/>
                </a:solidFill>
                <a:ln>
                  <a:noFill/>
                </a:ln>
              </p:spPr>
              <p:txBody>
                <a:bodyPr anchorCtr="0" anchor="ctr" bIns="45725" lIns="45725" spcFirstLastPara="1" rIns="45725" wrap="square" tIns="45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3" name="Google Shape;183;p18"/>
            <p:cNvGrpSpPr/>
            <p:nvPr/>
          </p:nvGrpSpPr>
          <p:grpSpPr>
            <a:xfrm>
              <a:off x="7367869" y="1880907"/>
              <a:ext cx="325201" cy="347167"/>
              <a:chOff x="0" y="-38100"/>
              <a:chExt cx="812800" cy="850900"/>
            </a:xfrm>
          </p:grpSpPr>
          <p:sp>
            <p:nvSpPr>
              <p:cNvPr id="184" name="Google Shape;18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6CE5E8"/>
              </a:solidFill>
              <a:ln>
                <a:noFill/>
              </a:ln>
            </p:spPr>
          </p:sp>
          <p:sp>
            <p:nvSpPr>
              <p:cNvPr id="185" name="Google Shape;185;p18"/>
              <p:cNvSpPr txBox="1"/>
              <p:nvPr/>
            </p:nvSpPr>
            <p:spPr>
              <a:xfrm>
                <a:off x="0" y="-38100"/>
                <a:ext cx="812700" cy="8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" name="Google Shape;186;p18"/>
            <p:cNvGrpSpPr/>
            <p:nvPr/>
          </p:nvGrpSpPr>
          <p:grpSpPr>
            <a:xfrm>
              <a:off x="7367869" y="2388989"/>
              <a:ext cx="325201" cy="347167"/>
              <a:chOff x="0" y="-38100"/>
              <a:chExt cx="812800" cy="850900"/>
            </a:xfrm>
          </p:grpSpPr>
          <p:sp>
            <p:nvSpPr>
              <p:cNvPr id="187" name="Google Shape;18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41B8D5"/>
              </a:solidFill>
              <a:ln>
                <a:noFill/>
              </a:ln>
            </p:spPr>
          </p:sp>
          <p:sp>
            <p:nvSpPr>
              <p:cNvPr id="188" name="Google Shape;188;p18"/>
              <p:cNvSpPr txBox="1"/>
              <p:nvPr/>
            </p:nvSpPr>
            <p:spPr>
              <a:xfrm>
                <a:off x="0" y="-38100"/>
                <a:ext cx="812700" cy="8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" name="Google Shape;189;p18"/>
            <p:cNvGrpSpPr/>
            <p:nvPr/>
          </p:nvGrpSpPr>
          <p:grpSpPr>
            <a:xfrm>
              <a:off x="7367869" y="2897071"/>
              <a:ext cx="325201" cy="347167"/>
              <a:chOff x="0" y="-38100"/>
              <a:chExt cx="812800" cy="850900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2D8BBA"/>
              </a:solidFill>
              <a:ln>
                <a:noFill/>
              </a:ln>
            </p:spPr>
          </p:sp>
          <p:sp>
            <p:nvSpPr>
              <p:cNvPr id="191" name="Google Shape;191;p18"/>
              <p:cNvSpPr txBox="1"/>
              <p:nvPr/>
            </p:nvSpPr>
            <p:spPr>
              <a:xfrm>
                <a:off x="0" y="-38100"/>
                <a:ext cx="812700" cy="8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" name="Google Shape;192;p18"/>
            <p:cNvGrpSpPr/>
            <p:nvPr/>
          </p:nvGrpSpPr>
          <p:grpSpPr>
            <a:xfrm>
              <a:off x="7367869" y="3405154"/>
              <a:ext cx="325201" cy="347167"/>
              <a:chOff x="0" y="-38100"/>
              <a:chExt cx="812800" cy="850900"/>
            </a:xfrm>
          </p:grpSpPr>
          <p:sp>
            <p:nvSpPr>
              <p:cNvPr id="193" name="Google Shape;19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2F5F98"/>
              </a:solidFill>
              <a:ln>
                <a:noFill/>
              </a:ln>
            </p:spPr>
          </p:sp>
          <p:sp>
            <p:nvSpPr>
              <p:cNvPr id="194" name="Google Shape;194;p18"/>
              <p:cNvSpPr txBox="1"/>
              <p:nvPr/>
            </p:nvSpPr>
            <p:spPr>
              <a:xfrm>
                <a:off x="0" y="-38100"/>
                <a:ext cx="812700" cy="8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" name="Google Shape;195;p18"/>
            <p:cNvGrpSpPr/>
            <p:nvPr/>
          </p:nvGrpSpPr>
          <p:grpSpPr>
            <a:xfrm>
              <a:off x="7365969" y="4052636"/>
              <a:ext cx="325201" cy="347167"/>
              <a:chOff x="0" y="-38100"/>
              <a:chExt cx="812800" cy="850900"/>
            </a:xfrm>
          </p:grpSpPr>
          <p:sp>
            <p:nvSpPr>
              <p:cNvPr id="196" name="Google Shape;19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31356E"/>
              </a:solidFill>
              <a:ln>
                <a:noFill/>
              </a:ln>
            </p:spPr>
          </p:sp>
          <p:sp>
            <p:nvSpPr>
              <p:cNvPr id="197" name="Google Shape;197;p18"/>
              <p:cNvSpPr txBox="1"/>
              <p:nvPr/>
            </p:nvSpPr>
            <p:spPr>
              <a:xfrm>
                <a:off x="0" y="-38100"/>
                <a:ext cx="812700" cy="85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8" name="Google Shape;198;p18"/>
            <p:cNvSpPr txBox="1"/>
            <p:nvPr/>
          </p:nvSpPr>
          <p:spPr>
            <a:xfrm>
              <a:off x="7781887" y="1962696"/>
              <a:ext cx="272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000000"/>
                  </a:solidFill>
                  <a:latin typeface="Asap"/>
                  <a:ea typeface="Asap"/>
                  <a:cs typeface="Asap"/>
                  <a:sym typeface="Asap"/>
                </a:rPr>
                <a:t>Economic Hardship</a:t>
              </a:r>
              <a:endParaRPr sz="700"/>
            </a:p>
          </p:txBody>
        </p:sp>
        <p:sp>
          <p:nvSpPr>
            <p:cNvPr id="199" name="Google Shape;199;p18"/>
            <p:cNvSpPr txBox="1"/>
            <p:nvPr/>
          </p:nvSpPr>
          <p:spPr>
            <a:xfrm>
              <a:off x="7781887" y="2440840"/>
              <a:ext cx="272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000000"/>
                  </a:solidFill>
                  <a:latin typeface="Asap"/>
                  <a:ea typeface="Asap"/>
                  <a:cs typeface="Asap"/>
                  <a:sym typeface="Asap"/>
                </a:rPr>
                <a:t>Family Conflict</a:t>
              </a:r>
              <a:endParaRPr sz="700"/>
            </a:p>
          </p:txBody>
        </p:sp>
        <p:sp>
          <p:nvSpPr>
            <p:cNvPr id="200" name="Google Shape;200;p18"/>
            <p:cNvSpPr txBox="1"/>
            <p:nvPr/>
          </p:nvSpPr>
          <p:spPr>
            <a:xfrm>
              <a:off x="7781887" y="2940276"/>
              <a:ext cx="272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000000"/>
                  </a:solidFill>
                  <a:latin typeface="Asap"/>
                  <a:ea typeface="Asap"/>
                  <a:cs typeface="Asap"/>
                  <a:sym typeface="Asap"/>
                </a:rPr>
                <a:t>Spoiled Children</a:t>
              </a:r>
              <a:endParaRPr sz="700"/>
            </a:p>
          </p:txBody>
        </p:sp>
        <p:sp>
          <p:nvSpPr>
            <p:cNvPr id="201" name="Google Shape;201;p18"/>
            <p:cNvSpPr txBox="1"/>
            <p:nvPr/>
          </p:nvSpPr>
          <p:spPr>
            <a:xfrm>
              <a:off x="7781876" y="3457000"/>
              <a:ext cx="13620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000000"/>
                  </a:solidFill>
                  <a:latin typeface="Asap"/>
                  <a:ea typeface="Asap"/>
                  <a:cs typeface="Asap"/>
                  <a:sym typeface="Asap"/>
                </a:rPr>
                <a:t>Pass</a:t>
              </a:r>
              <a:r>
                <a:rPr b="1" lang="vi" sz="1200">
                  <a:latin typeface="Asap"/>
                  <a:ea typeface="Asap"/>
                  <a:cs typeface="Asap"/>
                  <a:sym typeface="Asap"/>
                </a:rPr>
                <a:t>ed</a:t>
              </a:r>
              <a:r>
                <a:rPr b="1" i="0" lang="vi" sz="1200" u="none" cap="none" strike="noStrike">
                  <a:solidFill>
                    <a:srgbClr val="000000"/>
                  </a:solidFill>
                  <a:latin typeface="Asap"/>
                  <a:ea typeface="Asap"/>
                  <a:cs typeface="Asap"/>
                  <a:sym typeface="Asap"/>
                </a:rPr>
                <a:t> Away Relatives</a:t>
              </a:r>
              <a:endParaRPr sz="700"/>
            </a:p>
          </p:txBody>
        </p:sp>
        <p:sp>
          <p:nvSpPr>
            <p:cNvPr id="202" name="Google Shape;202;p18"/>
            <p:cNvSpPr txBox="1"/>
            <p:nvPr/>
          </p:nvSpPr>
          <p:spPr>
            <a:xfrm>
              <a:off x="7779987" y="4093750"/>
              <a:ext cx="272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000000"/>
                  </a:solidFill>
                  <a:latin typeface="Asap"/>
                  <a:ea typeface="Asap"/>
                  <a:cs typeface="Asap"/>
                  <a:sym typeface="Asap"/>
                </a:rPr>
                <a:t>Others</a:t>
              </a:r>
              <a:endParaRPr sz="700"/>
            </a:p>
          </p:txBody>
        </p:sp>
      </p:grpSp>
      <p:sp>
        <p:nvSpPr>
          <p:cNvPr id="203" name="Google Shape;203;p18"/>
          <p:cNvSpPr txBox="1"/>
          <p:nvPr/>
        </p:nvSpPr>
        <p:spPr>
          <a:xfrm>
            <a:off x="3697900" y="4552350"/>
            <a:ext cx="53229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100" u="none" cap="none" strike="noStrike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Reference:</a:t>
            </a:r>
            <a:endParaRPr sz="700"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8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0" i="0" lang="vi" sz="800" u="sng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http://pyttmientrung.moh.gov.vn/c45/t45-219/nghien-cuu-tinh-hinh-va-yeu-to-tam-ly-xa-hoi-lien-quan-den-roi-loan-tram-cam-tai-phuong-xuan-phu--tp-hue.html</a:t>
            </a:r>
            <a:r>
              <a:rPr b="0" i="0" lang="vi" sz="8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sz="700"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204" name="Google Shape;204;p18"/>
          <p:cNvGrpSpPr/>
          <p:nvPr/>
        </p:nvGrpSpPr>
        <p:grpSpPr>
          <a:xfrm>
            <a:off x="3893327" y="612675"/>
            <a:ext cx="1542911" cy="1615244"/>
            <a:chOff x="0" y="-38100"/>
            <a:chExt cx="812700" cy="850800"/>
          </a:xfrm>
        </p:grpSpPr>
        <p:sp>
          <p:nvSpPr>
            <p:cNvPr id="205" name="Google Shape;205;p18"/>
            <p:cNvSpPr/>
            <p:nvPr/>
          </p:nvSpPr>
          <p:spPr>
            <a:xfrm>
              <a:off x="0" y="0"/>
              <a:ext cx="741635" cy="92678"/>
            </a:xfrm>
            <a:custGeom>
              <a:rect b="b" l="l" r="r" t="t"/>
              <a:pathLst>
                <a:path extrusionOk="0" h="92678" w="741635">
                  <a:moveTo>
                    <a:pt x="46339" y="0"/>
                  </a:moveTo>
                  <a:lnTo>
                    <a:pt x="695295" y="0"/>
                  </a:lnTo>
                  <a:cubicBezTo>
                    <a:pt x="720888" y="0"/>
                    <a:pt x="741635" y="20747"/>
                    <a:pt x="741635" y="46339"/>
                  </a:cubicBezTo>
                  <a:lnTo>
                    <a:pt x="741635" y="46339"/>
                  </a:lnTo>
                  <a:cubicBezTo>
                    <a:pt x="741635" y="71932"/>
                    <a:pt x="720888" y="92678"/>
                    <a:pt x="695295" y="92678"/>
                  </a:cubicBezTo>
                  <a:lnTo>
                    <a:pt x="46339" y="92678"/>
                  </a:lnTo>
                  <a:cubicBezTo>
                    <a:pt x="20747" y="92678"/>
                    <a:pt x="0" y="71932"/>
                    <a:pt x="0" y="46339"/>
                  </a:cubicBezTo>
                  <a:lnTo>
                    <a:pt x="0" y="46339"/>
                  </a:lnTo>
                  <a:cubicBezTo>
                    <a:pt x="0" y="20747"/>
                    <a:pt x="20747" y="0"/>
                    <a:pt x="46339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8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18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208" name="Google Shape;208;p18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8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18"/>
          <p:cNvGrpSpPr/>
          <p:nvPr/>
        </p:nvGrpSpPr>
        <p:grpSpPr>
          <a:xfrm>
            <a:off x="42063" y="1936628"/>
            <a:ext cx="3448154" cy="1829480"/>
            <a:chOff x="0" y="-66675"/>
            <a:chExt cx="1385079" cy="879600"/>
          </a:xfrm>
        </p:grpSpPr>
        <p:sp>
          <p:nvSpPr>
            <p:cNvPr id="211" name="Google Shape;211;p18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12" name="Google Shape;212;p18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213" name="Google Shape;213;p18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9"/>
          <p:cNvGrpSpPr/>
          <p:nvPr/>
        </p:nvGrpSpPr>
        <p:grpSpPr>
          <a:xfrm>
            <a:off x="3739659" y="779277"/>
            <a:ext cx="1542911" cy="1615244"/>
            <a:chOff x="0" y="-38100"/>
            <a:chExt cx="812700" cy="850800"/>
          </a:xfrm>
        </p:grpSpPr>
        <p:sp>
          <p:nvSpPr>
            <p:cNvPr id="219" name="Google Shape;219;p19"/>
            <p:cNvSpPr/>
            <p:nvPr/>
          </p:nvSpPr>
          <p:spPr>
            <a:xfrm>
              <a:off x="0" y="0"/>
              <a:ext cx="741635" cy="92678"/>
            </a:xfrm>
            <a:custGeom>
              <a:rect b="b" l="l" r="r" t="t"/>
              <a:pathLst>
                <a:path extrusionOk="0" h="92678" w="741635">
                  <a:moveTo>
                    <a:pt x="46339" y="0"/>
                  </a:moveTo>
                  <a:lnTo>
                    <a:pt x="695295" y="0"/>
                  </a:lnTo>
                  <a:cubicBezTo>
                    <a:pt x="720888" y="0"/>
                    <a:pt x="741635" y="20747"/>
                    <a:pt x="741635" y="46339"/>
                  </a:cubicBezTo>
                  <a:lnTo>
                    <a:pt x="741635" y="46339"/>
                  </a:lnTo>
                  <a:cubicBezTo>
                    <a:pt x="741635" y="71932"/>
                    <a:pt x="720888" y="92678"/>
                    <a:pt x="695295" y="92678"/>
                  </a:cubicBezTo>
                  <a:lnTo>
                    <a:pt x="46339" y="92678"/>
                  </a:lnTo>
                  <a:cubicBezTo>
                    <a:pt x="20747" y="92678"/>
                    <a:pt x="0" y="71932"/>
                    <a:pt x="0" y="46339"/>
                  </a:cubicBezTo>
                  <a:lnTo>
                    <a:pt x="0" y="46339"/>
                  </a:lnTo>
                  <a:cubicBezTo>
                    <a:pt x="0" y="20747"/>
                    <a:pt x="20747" y="0"/>
                    <a:pt x="46339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9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1" name="Google Shape;22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2074" y="1103742"/>
            <a:ext cx="5264906" cy="392664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9"/>
          <p:cNvSpPr txBox="1"/>
          <p:nvPr/>
        </p:nvSpPr>
        <p:spPr>
          <a:xfrm>
            <a:off x="3670399" y="157220"/>
            <a:ext cx="505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Root causes</a:t>
            </a:r>
            <a:endParaRPr sz="700"/>
          </a:p>
        </p:txBody>
      </p:sp>
      <p:grpSp>
        <p:nvGrpSpPr>
          <p:cNvPr id="223" name="Google Shape;223;p19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224" name="Google Shape;224;p19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9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19"/>
          <p:cNvGrpSpPr/>
          <p:nvPr/>
        </p:nvGrpSpPr>
        <p:grpSpPr>
          <a:xfrm>
            <a:off x="42063" y="1936628"/>
            <a:ext cx="3448154" cy="1829480"/>
            <a:chOff x="0" y="-66675"/>
            <a:chExt cx="1385079" cy="879600"/>
          </a:xfrm>
        </p:grpSpPr>
        <p:sp>
          <p:nvSpPr>
            <p:cNvPr id="227" name="Google Shape;227;p19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28" name="Google Shape;228;p19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229" name="Google Shape;229;p19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" name="Google Shape;234;p20"/>
          <p:cNvGraphicFramePr/>
          <p:nvPr/>
        </p:nvGraphicFramePr>
        <p:xfrm>
          <a:off x="3648538" y="15275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{7FBE97A3-CB10-443F-B2A7-21E4FD5AE83D}</a:tableStyleId>
              </a:tblPr>
              <a:tblGrid>
                <a:gridCol w="795450"/>
                <a:gridCol w="1514900"/>
                <a:gridCol w="1673800"/>
                <a:gridCol w="1503775"/>
              </a:tblGrid>
              <a:tr h="990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225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100" u="none" cap="none" strike="noStrike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Sharing with close relationships (family, friends…)</a:t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100" u="none" cap="none" strike="noStrike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Materials relevant to problems ( youtube, courses, book, free help service)</a:t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100" u="none" cap="none" strike="noStrike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Therapy coaching</a:t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</a:tr>
              <a:tr h="1192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3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5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Pros</a:t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Free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Easy sharing</a:t>
                      </a:r>
                      <a:endParaRPr sz="700"/>
                    </a:p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Quick advice</a:t>
                      </a:r>
                      <a:endParaRPr sz="700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Free or lower fees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Quick to access </a:t>
                      </a:r>
                      <a:endParaRPr sz="700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Gain guide and accompanying from experienced experts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279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17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Cons</a:t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Not enough knowledge to effectively help to solve social root causes</a:t>
                      </a:r>
                      <a:endParaRPr sz="600" u="none" cap="none" strike="noStrike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Lack of interaction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Take time to find appropriate materials</a:t>
                      </a:r>
                      <a:endParaRPr sz="700"/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 _ Higher fee services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100" u="none" cap="none" strike="noStrike">
                          <a:solidFill>
                            <a:srgbClr val="000000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_ Take time to search for reliable experts</a:t>
                      </a:r>
                      <a:endParaRPr sz="700"/>
                    </a:p>
                    <a:p>
                      <a:pPr indent="0" lvl="0" marL="0" marR="0" rtl="0" algn="l">
                        <a:lnSpc>
                          <a:spcPct val="14001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Asap SemiBold"/>
                        <a:ea typeface="Asap SemiBold"/>
                        <a:cs typeface="Asap SemiBold"/>
                        <a:sym typeface="Asap SemiBold"/>
                      </a:endParaRPr>
                    </a:p>
                  </a:txBody>
                  <a:tcPr marT="87700" marB="87700" marR="87700" marL="87700" anchor="ctr">
                    <a:lnL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5075">
                      <a:solidFill>
                        <a:srgbClr val="0177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5" name="Google Shape;235;p20"/>
          <p:cNvSpPr txBox="1"/>
          <p:nvPr/>
        </p:nvSpPr>
        <p:spPr>
          <a:xfrm>
            <a:off x="3640984" y="175248"/>
            <a:ext cx="55032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Current solution landscape</a:t>
            </a:r>
            <a:endParaRPr sz="700"/>
          </a:p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177D8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236" name="Google Shape;236;p20"/>
          <p:cNvSpPr txBox="1"/>
          <p:nvPr/>
        </p:nvSpPr>
        <p:spPr>
          <a:xfrm>
            <a:off x="4532230" y="756502"/>
            <a:ext cx="55032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8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- Mental Health Therapy Resources Web App</a:t>
            </a:r>
            <a:endParaRPr sz="700"/>
          </a:p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237" name="Google Shape;237;p20"/>
          <p:cNvSpPr txBox="1"/>
          <p:nvPr/>
        </p:nvSpPr>
        <p:spPr>
          <a:xfrm>
            <a:off x="3640984" y="1186393"/>
            <a:ext cx="5503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4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Where do people with interpersonal difficulties look for help?</a:t>
            </a:r>
            <a:endParaRPr sz="700"/>
          </a:p>
        </p:txBody>
      </p:sp>
      <p:grpSp>
        <p:nvGrpSpPr>
          <p:cNvPr id="238" name="Google Shape;238;p20"/>
          <p:cNvGrpSpPr/>
          <p:nvPr/>
        </p:nvGrpSpPr>
        <p:grpSpPr>
          <a:xfrm>
            <a:off x="3640984" y="498849"/>
            <a:ext cx="1542911" cy="1615244"/>
            <a:chOff x="0" y="-38100"/>
            <a:chExt cx="812700" cy="850800"/>
          </a:xfrm>
        </p:grpSpPr>
        <p:sp>
          <p:nvSpPr>
            <p:cNvPr id="239" name="Google Shape;239;p20"/>
            <p:cNvSpPr/>
            <p:nvPr/>
          </p:nvSpPr>
          <p:spPr>
            <a:xfrm>
              <a:off x="0" y="0"/>
              <a:ext cx="741635" cy="92678"/>
            </a:xfrm>
            <a:custGeom>
              <a:rect b="b" l="l" r="r" t="t"/>
              <a:pathLst>
                <a:path extrusionOk="0" h="92678" w="741635">
                  <a:moveTo>
                    <a:pt x="46339" y="0"/>
                  </a:moveTo>
                  <a:lnTo>
                    <a:pt x="695295" y="0"/>
                  </a:lnTo>
                  <a:cubicBezTo>
                    <a:pt x="720888" y="0"/>
                    <a:pt x="741635" y="20747"/>
                    <a:pt x="741635" y="46339"/>
                  </a:cubicBezTo>
                  <a:lnTo>
                    <a:pt x="741635" y="46339"/>
                  </a:lnTo>
                  <a:cubicBezTo>
                    <a:pt x="741635" y="71932"/>
                    <a:pt x="720888" y="92678"/>
                    <a:pt x="695295" y="92678"/>
                  </a:cubicBezTo>
                  <a:lnTo>
                    <a:pt x="46339" y="92678"/>
                  </a:lnTo>
                  <a:cubicBezTo>
                    <a:pt x="20747" y="92678"/>
                    <a:pt x="0" y="71932"/>
                    <a:pt x="0" y="46339"/>
                  </a:cubicBezTo>
                  <a:lnTo>
                    <a:pt x="0" y="46339"/>
                  </a:lnTo>
                  <a:cubicBezTo>
                    <a:pt x="0" y="20747"/>
                    <a:pt x="20747" y="0"/>
                    <a:pt x="46339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0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1" name="Google Shape;241;p20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242" name="Google Shape;242;p20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0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20"/>
          <p:cNvGrpSpPr/>
          <p:nvPr/>
        </p:nvGrpSpPr>
        <p:grpSpPr>
          <a:xfrm>
            <a:off x="42063" y="2251034"/>
            <a:ext cx="3448154" cy="1829480"/>
            <a:chOff x="0" y="-66675"/>
            <a:chExt cx="1385079" cy="879600"/>
          </a:xfrm>
        </p:grpSpPr>
        <p:sp>
          <p:nvSpPr>
            <p:cNvPr id="245" name="Google Shape;245;p20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46" name="Google Shape;246;p20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247" name="Google Shape;247;p20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21"/>
          <p:cNvGrpSpPr/>
          <p:nvPr/>
        </p:nvGrpSpPr>
        <p:grpSpPr>
          <a:xfrm>
            <a:off x="3640983" y="1092865"/>
            <a:ext cx="5430864" cy="3942436"/>
            <a:chOff x="0" y="-38100"/>
            <a:chExt cx="2860608" cy="2076606"/>
          </a:xfrm>
        </p:grpSpPr>
        <p:sp>
          <p:nvSpPr>
            <p:cNvPr id="253" name="Google Shape;253;p21"/>
            <p:cNvSpPr/>
            <p:nvPr/>
          </p:nvSpPr>
          <p:spPr>
            <a:xfrm>
              <a:off x="0" y="0"/>
              <a:ext cx="2860608" cy="2038506"/>
            </a:xfrm>
            <a:custGeom>
              <a:rect b="b" l="l" r="r" t="t"/>
              <a:pathLst>
                <a:path extrusionOk="0" h="2038506" w="2860608">
                  <a:moveTo>
                    <a:pt x="36352" y="0"/>
                  </a:moveTo>
                  <a:lnTo>
                    <a:pt x="2824256" y="0"/>
                  </a:lnTo>
                  <a:cubicBezTo>
                    <a:pt x="2833897" y="0"/>
                    <a:pt x="2843143" y="3830"/>
                    <a:pt x="2849961" y="10647"/>
                  </a:cubicBezTo>
                  <a:cubicBezTo>
                    <a:pt x="2856778" y="17465"/>
                    <a:pt x="2860608" y="26711"/>
                    <a:pt x="2860608" y="36352"/>
                  </a:cubicBezTo>
                  <a:lnTo>
                    <a:pt x="2860608" y="2002154"/>
                  </a:lnTo>
                  <a:cubicBezTo>
                    <a:pt x="2860608" y="2011795"/>
                    <a:pt x="2856778" y="2021042"/>
                    <a:pt x="2849961" y="2027859"/>
                  </a:cubicBezTo>
                  <a:cubicBezTo>
                    <a:pt x="2843143" y="2034676"/>
                    <a:pt x="2833897" y="2038506"/>
                    <a:pt x="2824256" y="2038506"/>
                  </a:cubicBezTo>
                  <a:lnTo>
                    <a:pt x="36352" y="2038506"/>
                  </a:lnTo>
                  <a:cubicBezTo>
                    <a:pt x="26711" y="2038506"/>
                    <a:pt x="17465" y="2034676"/>
                    <a:pt x="10647" y="2027859"/>
                  </a:cubicBezTo>
                  <a:cubicBezTo>
                    <a:pt x="3830" y="2021042"/>
                    <a:pt x="0" y="2011795"/>
                    <a:pt x="0" y="2002154"/>
                  </a:cubicBezTo>
                  <a:lnTo>
                    <a:pt x="0" y="36352"/>
                  </a:lnTo>
                  <a:cubicBezTo>
                    <a:pt x="0" y="26711"/>
                    <a:pt x="3830" y="17465"/>
                    <a:pt x="10647" y="10647"/>
                  </a:cubicBezTo>
                  <a:cubicBezTo>
                    <a:pt x="17465" y="3830"/>
                    <a:pt x="26711" y="0"/>
                    <a:pt x="36352" y="0"/>
                  </a:cubicBezTo>
                  <a:close/>
                </a:path>
              </a:pathLst>
            </a:custGeom>
            <a:solidFill>
              <a:srgbClr val="E4FCFD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p21"/>
          <p:cNvSpPr txBox="1"/>
          <p:nvPr/>
        </p:nvSpPr>
        <p:spPr>
          <a:xfrm>
            <a:off x="3640984" y="175248"/>
            <a:ext cx="55032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Current solution landscape</a:t>
            </a:r>
            <a:endParaRPr sz="700"/>
          </a:p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177D8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256" name="Google Shape;256;p21"/>
          <p:cNvSpPr txBox="1"/>
          <p:nvPr/>
        </p:nvSpPr>
        <p:spPr>
          <a:xfrm>
            <a:off x="4606230" y="742402"/>
            <a:ext cx="55032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8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- Mental Health Therapy Resources Web App</a:t>
            </a:r>
            <a:endParaRPr sz="700"/>
          </a:p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257" name="Google Shape;257;p21"/>
          <p:cNvSpPr txBox="1"/>
          <p:nvPr/>
        </p:nvSpPr>
        <p:spPr>
          <a:xfrm>
            <a:off x="3863928" y="1159850"/>
            <a:ext cx="50418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SEEDU chooses to approach customers through therapy coaching because:</a:t>
            </a:r>
            <a:endParaRPr sz="700"/>
          </a:p>
          <a:p>
            <a:pPr indent="-152400" lvl="1" marL="317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With personal: we believe </a:t>
            </a:r>
            <a:r>
              <a:rPr b="1" i="0" lang="vi" sz="1400" u="none" cap="none" strike="noStrike">
                <a:solidFill>
                  <a:srgbClr val="2D8BBA"/>
                </a:solidFill>
                <a:latin typeface="Asap"/>
                <a:ea typeface="Asap"/>
                <a:cs typeface="Asap"/>
                <a:sym typeface="Asap"/>
              </a:rPr>
              <a:t>g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uidance &amp; accompanying by community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and experts is an 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optimal method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to help clients overcome personal difficulties</a:t>
            </a:r>
            <a:endParaRPr sz="700"/>
          </a:p>
          <a:p>
            <a:pPr indent="-152400" lvl="1" marL="317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With SEEDU’s development: a</a:t>
            </a:r>
            <a:r>
              <a:rPr b="1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tech-based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customer approach is a promising method in the digital age with 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abundant room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for SEEDU's future growth</a:t>
            </a:r>
            <a:endParaRPr sz="700"/>
          </a:p>
          <a:p>
            <a:pPr indent="-152400" lvl="1" marL="317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With community contribution: platform's 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anonymous data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can provide 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valuable insights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to support research in psychology and sociology that is currently </a:t>
            </a:r>
            <a:r>
              <a:rPr b="1" i="0" lang="vi" sz="14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lacking</a:t>
            </a:r>
            <a:r>
              <a:rPr b="0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in Vietnam</a:t>
            </a:r>
            <a:endParaRPr sz="700"/>
          </a:p>
        </p:txBody>
      </p:sp>
      <p:grpSp>
        <p:nvGrpSpPr>
          <p:cNvPr id="258" name="Google Shape;258;p21"/>
          <p:cNvGrpSpPr/>
          <p:nvPr/>
        </p:nvGrpSpPr>
        <p:grpSpPr>
          <a:xfrm>
            <a:off x="3640984" y="503962"/>
            <a:ext cx="1542911" cy="1615244"/>
            <a:chOff x="0" y="-38100"/>
            <a:chExt cx="812700" cy="850800"/>
          </a:xfrm>
        </p:grpSpPr>
        <p:sp>
          <p:nvSpPr>
            <p:cNvPr id="259" name="Google Shape;259;p21"/>
            <p:cNvSpPr/>
            <p:nvPr/>
          </p:nvSpPr>
          <p:spPr>
            <a:xfrm>
              <a:off x="0" y="0"/>
              <a:ext cx="741635" cy="92678"/>
            </a:xfrm>
            <a:custGeom>
              <a:rect b="b" l="l" r="r" t="t"/>
              <a:pathLst>
                <a:path extrusionOk="0" h="92678" w="741635">
                  <a:moveTo>
                    <a:pt x="46339" y="0"/>
                  </a:moveTo>
                  <a:lnTo>
                    <a:pt x="695295" y="0"/>
                  </a:lnTo>
                  <a:cubicBezTo>
                    <a:pt x="720888" y="0"/>
                    <a:pt x="741635" y="20747"/>
                    <a:pt x="741635" y="46339"/>
                  </a:cubicBezTo>
                  <a:lnTo>
                    <a:pt x="741635" y="46339"/>
                  </a:lnTo>
                  <a:cubicBezTo>
                    <a:pt x="741635" y="71932"/>
                    <a:pt x="720888" y="92678"/>
                    <a:pt x="695295" y="92678"/>
                  </a:cubicBezTo>
                  <a:lnTo>
                    <a:pt x="46339" y="92678"/>
                  </a:lnTo>
                  <a:cubicBezTo>
                    <a:pt x="20747" y="92678"/>
                    <a:pt x="0" y="71932"/>
                    <a:pt x="0" y="46339"/>
                  </a:cubicBezTo>
                  <a:lnTo>
                    <a:pt x="0" y="46339"/>
                  </a:lnTo>
                  <a:cubicBezTo>
                    <a:pt x="0" y="20747"/>
                    <a:pt x="20747" y="0"/>
                    <a:pt x="46339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1" name="Google Shape;261;p21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262" name="Google Shape;262;p21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21"/>
          <p:cNvGrpSpPr/>
          <p:nvPr/>
        </p:nvGrpSpPr>
        <p:grpSpPr>
          <a:xfrm>
            <a:off x="42063" y="2251034"/>
            <a:ext cx="3448154" cy="1829480"/>
            <a:chOff x="0" y="-66675"/>
            <a:chExt cx="1385079" cy="879600"/>
          </a:xfrm>
        </p:grpSpPr>
        <p:sp>
          <p:nvSpPr>
            <p:cNvPr id="265" name="Google Shape;265;p21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66" name="Google Shape;266;p21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267" name="Google Shape;267;p21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" name="Google Shape;272;p22"/>
          <p:cNvGraphicFramePr/>
          <p:nvPr/>
        </p:nvGraphicFramePr>
        <p:xfrm>
          <a:off x="3387758" y="9496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{7FBE97A3-CB10-443F-B2A7-21E4FD5AE83D}</a:tableStyleId>
              </a:tblPr>
              <a:tblGrid>
                <a:gridCol w="946050"/>
                <a:gridCol w="1441675"/>
                <a:gridCol w="1636200"/>
                <a:gridCol w="1732300"/>
              </a:tblGrid>
              <a:tr h="32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500" u="none" cap="none" strike="noStrike">
                          <a:solidFill>
                            <a:srgbClr val="000000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800" u="none" cap="none" strike="noStrike">
                          <a:solidFill>
                            <a:srgbClr val="FFFFFF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Current Base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800" u="none" cap="none" strike="noStrike">
                          <a:solidFill>
                            <a:srgbClr val="FFFFFF"/>
                          </a:solidFill>
                          <a:latin typeface="Maven Pro"/>
                          <a:ea typeface="Maven Pro"/>
                          <a:cs typeface="Maven Pro"/>
                          <a:sym typeface="Maven Pro"/>
                        </a:rPr>
                        <a:t>Services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FFFFFF"/>
                          </a:solidFill>
                          <a:latin typeface="Asap SemiBold"/>
                          <a:ea typeface="Asap SemiBold"/>
                          <a:cs typeface="Asap SemiBold"/>
                          <a:sym typeface="Asap SemiBold"/>
                        </a:rPr>
                        <a:t>Marketing Strategy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F5F98"/>
                    </a:solidFill>
                  </a:tcPr>
                </a:tc>
              </a:tr>
              <a:tr h="585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BrainCare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 (2023)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people with mental health in Ha Noi capital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In-person coaching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No digital platform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Facebook: 1,7K followers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On-site workshops at schools in Ha Noi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3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Senme of Vingroup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(2022)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people with mental health in Vietnam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Online &amp; offline coaching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Mobile app (50K downloads)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Facebook: </a:t>
                      </a:r>
                      <a:r>
                        <a:rPr lang="vi" sz="900" u="none" cap="none" strike="noStrike">
                          <a:solidFill>
                            <a:srgbClr val="EB2673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7,8K followers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Content advertising through facebook reels 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Dr.Psy 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(2021)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people with mental health in Vietnam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Online &amp; offline coaching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Mobile app (1K downloads)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Facebook: 3.3K followers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On-site talkshows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SunnyCare 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(2016)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people with mental health in Vietnam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Online &amp; offline coaching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No digital platform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Facebook: </a:t>
                      </a:r>
                      <a:r>
                        <a:rPr lang="vi" sz="900" u="none" cap="none" strike="noStrike">
                          <a:solidFill>
                            <a:srgbClr val="EB2673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10K followers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Free psycho test for kids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Psygital 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(2016)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students from primary to high school in Vietnam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Online &amp; offline coaching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Mobile app (500 downloads)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Facebook: 2.5K followers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On-site workshops at schools in Ho Chi Minh city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9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Ý tưởng Việt 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177D8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(2008)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psychological training and counseling for schools, individuals, businesses in Ho Chi Minh City</a:t>
                      </a:r>
                      <a:endParaRPr sz="600" u="none" cap="none" strike="noStrike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In-person coaching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No digital platform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Facebook: </a:t>
                      </a:r>
                      <a:r>
                        <a:rPr lang="vi" sz="900" u="none" cap="none" strike="noStrike">
                          <a:solidFill>
                            <a:srgbClr val="EB2673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135k followers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900" u="none" cap="none" strike="noStrike">
                          <a:solidFill>
                            <a:srgbClr val="000000"/>
                          </a:solidFill>
                          <a:latin typeface="Asap"/>
                          <a:ea typeface="Asap"/>
                          <a:cs typeface="Asap"/>
                          <a:sym typeface="Asap"/>
                        </a:rPr>
                        <a:t>_ Live broadcast, on-site workshops at universities in Ho Chi Minh City, on-site talkshows</a:t>
                      </a:r>
                      <a:endParaRPr sz="700"/>
                    </a:p>
                  </a:txBody>
                  <a:tcPr marT="71450" marB="71450" marR="71450" marL="714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3" name="Google Shape;273;p22"/>
          <p:cNvSpPr txBox="1"/>
          <p:nvPr/>
        </p:nvSpPr>
        <p:spPr>
          <a:xfrm>
            <a:off x="3640984" y="20734"/>
            <a:ext cx="53247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1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Current Solutions: Mental Health Therapy Resource Web App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100" u="none" cap="none" strike="noStrike">
              <a:solidFill>
                <a:srgbClr val="0177D8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274" name="Google Shape;274;p22"/>
          <p:cNvSpPr txBox="1"/>
          <p:nvPr/>
        </p:nvSpPr>
        <p:spPr>
          <a:xfrm>
            <a:off x="3640984" y="674918"/>
            <a:ext cx="7122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9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These are all</a:t>
            </a:r>
            <a:r>
              <a:rPr b="1" i="0" lang="vi" sz="900" u="none" cap="none" strike="noStrike">
                <a:solidFill>
                  <a:srgbClr val="FF5757"/>
                </a:solidFill>
                <a:latin typeface="Asap"/>
                <a:ea typeface="Asap"/>
                <a:cs typeface="Asap"/>
                <a:sym typeface="Asap"/>
              </a:rPr>
              <a:t> for-profit organizations</a:t>
            </a:r>
            <a:r>
              <a:rPr b="1" i="0" lang="vi" sz="9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 providing </a:t>
            </a:r>
            <a:r>
              <a:rPr b="1" i="0" lang="vi" sz="900" u="none" cap="none" strike="noStrike">
                <a:solidFill>
                  <a:srgbClr val="FF5757"/>
                </a:solidFill>
                <a:latin typeface="Asap"/>
                <a:ea typeface="Asap"/>
                <a:cs typeface="Asap"/>
                <a:sym typeface="Asap"/>
              </a:rPr>
              <a:t>reputable and quality consulting services</a:t>
            </a:r>
            <a:r>
              <a:rPr b="1" i="0" lang="vi" sz="9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 in Vietnam</a:t>
            </a:r>
            <a:endParaRPr sz="700"/>
          </a:p>
        </p:txBody>
      </p:sp>
      <p:grpSp>
        <p:nvGrpSpPr>
          <p:cNvPr id="275" name="Google Shape;275;p22"/>
          <p:cNvGrpSpPr/>
          <p:nvPr/>
        </p:nvGrpSpPr>
        <p:grpSpPr>
          <a:xfrm>
            <a:off x="0" y="-49300"/>
            <a:ext cx="3322058" cy="5216002"/>
            <a:chOff x="0" y="-38100"/>
            <a:chExt cx="1860576" cy="2747433"/>
          </a:xfrm>
        </p:grpSpPr>
        <p:sp>
          <p:nvSpPr>
            <p:cNvPr id="276" name="Google Shape;276;p22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2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8" name="Google Shape;278;p22"/>
          <p:cNvGrpSpPr/>
          <p:nvPr/>
        </p:nvGrpSpPr>
        <p:grpSpPr>
          <a:xfrm>
            <a:off x="42075" y="2251025"/>
            <a:ext cx="3181388" cy="1829480"/>
            <a:chOff x="0" y="-66675"/>
            <a:chExt cx="1385079" cy="879600"/>
          </a:xfrm>
        </p:grpSpPr>
        <p:sp>
          <p:nvSpPr>
            <p:cNvPr id="279" name="Google Shape;279;p22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80" name="Google Shape;280;p22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281" name="Google Shape;281;p22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23"/>
          <p:cNvGrpSpPr/>
          <p:nvPr/>
        </p:nvGrpSpPr>
        <p:grpSpPr>
          <a:xfrm>
            <a:off x="3703337" y="1761195"/>
            <a:ext cx="5381931" cy="1764219"/>
            <a:chOff x="0" y="-38100"/>
            <a:chExt cx="2595453" cy="850800"/>
          </a:xfrm>
        </p:grpSpPr>
        <p:sp>
          <p:nvSpPr>
            <p:cNvPr id="287" name="Google Shape;287;p23"/>
            <p:cNvSpPr/>
            <p:nvPr/>
          </p:nvSpPr>
          <p:spPr>
            <a:xfrm>
              <a:off x="0" y="0"/>
              <a:ext cx="2595453" cy="220087"/>
            </a:xfrm>
            <a:custGeom>
              <a:rect b="b" l="l" r="r" t="t"/>
              <a:pathLst>
                <a:path extrusionOk="0" h="220087" w="2595453">
                  <a:moveTo>
                    <a:pt x="36682" y="0"/>
                  </a:moveTo>
                  <a:lnTo>
                    <a:pt x="2558771" y="0"/>
                  </a:lnTo>
                  <a:cubicBezTo>
                    <a:pt x="2579030" y="0"/>
                    <a:pt x="2595453" y="16423"/>
                    <a:pt x="2595453" y="36682"/>
                  </a:cubicBezTo>
                  <a:lnTo>
                    <a:pt x="2595453" y="183405"/>
                  </a:lnTo>
                  <a:cubicBezTo>
                    <a:pt x="2595453" y="193134"/>
                    <a:pt x="2591589" y="202464"/>
                    <a:pt x="2584709" y="209343"/>
                  </a:cubicBezTo>
                  <a:cubicBezTo>
                    <a:pt x="2577830" y="216222"/>
                    <a:pt x="2568500" y="220087"/>
                    <a:pt x="2558771" y="220087"/>
                  </a:cubicBezTo>
                  <a:lnTo>
                    <a:pt x="36682" y="220087"/>
                  </a:lnTo>
                  <a:cubicBezTo>
                    <a:pt x="16423" y="220087"/>
                    <a:pt x="0" y="203664"/>
                    <a:pt x="0" y="183405"/>
                  </a:cubicBezTo>
                  <a:lnTo>
                    <a:pt x="0" y="36682"/>
                  </a:lnTo>
                  <a:cubicBezTo>
                    <a:pt x="0" y="16423"/>
                    <a:pt x="16423" y="0"/>
                    <a:pt x="36682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3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23"/>
          <p:cNvSpPr txBox="1"/>
          <p:nvPr/>
        </p:nvSpPr>
        <p:spPr>
          <a:xfrm>
            <a:off x="3778850" y="1872475"/>
            <a:ext cx="5306400" cy="25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400" u="none" cap="none" strike="noStrike">
                <a:solidFill>
                  <a:srgbClr val="FFFFFF"/>
                </a:solidFill>
                <a:latin typeface="Asap"/>
                <a:ea typeface="Asap"/>
                <a:cs typeface="Asap"/>
                <a:sym typeface="Asap"/>
              </a:rPr>
              <a:t>SEEDU Web App provides people with interpersonal difficulties: </a:t>
            </a:r>
            <a:endParaRPr sz="700"/>
          </a:p>
          <a:p>
            <a:pPr indent="0" lvl="0" marL="0" marR="0" rtl="0" algn="l">
              <a:lnSpc>
                <a:spcPct val="1832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sap"/>
              <a:ea typeface="Asap"/>
              <a:cs typeface="Asap"/>
              <a:sym typeface="Asap"/>
            </a:endParaRPr>
          </a:p>
          <a:p>
            <a:pPr indent="-171450" lvl="1" marL="330200" marR="0" rtl="0" algn="l">
              <a:lnSpc>
                <a:spcPct val="171000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500"/>
              <a:buFont typeface="Arial"/>
              <a:buChar char="•"/>
            </a:pP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psychosocial counseling</a:t>
            </a:r>
            <a:r>
              <a:rPr b="0" i="0" lang="vi" sz="15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sessions</a:t>
            </a:r>
            <a:endParaRPr sz="700"/>
          </a:p>
          <a:p>
            <a:pPr indent="-171450" lvl="1" marL="330200" marR="0" rtl="0" algn="l">
              <a:lnSpc>
                <a:spcPct val="171000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500"/>
              <a:buFont typeface="Arial"/>
              <a:buChar char="•"/>
            </a:pP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individualized customer journeys</a:t>
            </a:r>
            <a:r>
              <a:rPr b="0" i="0" lang="vi" sz="15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after each session (included)</a:t>
            </a:r>
            <a:endParaRPr sz="700"/>
          </a:p>
          <a:p>
            <a:pPr indent="-171450" lvl="1" marL="330200" marR="0" rtl="0" algn="l">
              <a:lnSpc>
                <a:spcPct val="17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scientifically designed</a:t>
            </a:r>
            <a:r>
              <a:rPr b="0" i="0" lang="vi" sz="15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courses</a:t>
            </a:r>
            <a:r>
              <a:rPr b="0" i="0" lang="vi" sz="15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to </a:t>
            </a: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enhance emotional intelligence</a:t>
            </a:r>
            <a:r>
              <a:rPr b="1" i="0" lang="vi" sz="15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; </a:t>
            </a:r>
            <a:r>
              <a:rPr b="0" i="0" lang="vi" sz="15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and effective</a:t>
            </a:r>
            <a:r>
              <a:rPr b="0" i="0" lang="vi" sz="15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healing practices</a:t>
            </a:r>
            <a:endParaRPr sz="700"/>
          </a:p>
        </p:txBody>
      </p:sp>
      <p:grpSp>
        <p:nvGrpSpPr>
          <p:cNvPr id="290" name="Google Shape;290;p23"/>
          <p:cNvGrpSpPr/>
          <p:nvPr/>
        </p:nvGrpSpPr>
        <p:grpSpPr>
          <a:xfrm>
            <a:off x="3703340" y="866922"/>
            <a:ext cx="1542911" cy="1615244"/>
            <a:chOff x="0" y="-38100"/>
            <a:chExt cx="812700" cy="850800"/>
          </a:xfrm>
        </p:grpSpPr>
        <p:sp>
          <p:nvSpPr>
            <p:cNvPr id="291" name="Google Shape;291;p23"/>
            <p:cNvSpPr/>
            <p:nvPr/>
          </p:nvSpPr>
          <p:spPr>
            <a:xfrm>
              <a:off x="0" y="0"/>
              <a:ext cx="741635" cy="92678"/>
            </a:xfrm>
            <a:custGeom>
              <a:rect b="b" l="l" r="r" t="t"/>
              <a:pathLst>
                <a:path extrusionOk="0" h="92678" w="741635">
                  <a:moveTo>
                    <a:pt x="46339" y="0"/>
                  </a:moveTo>
                  <a:lnTo>
                    <a:pt x="695295" y="0"/>
                  </a:lnTo>
                  <a:cubicBezTo>
                    <a:pt x="720888" y="0"/>
                    <a:pt x="741635" y="20747"/>
                    <a:pt x="741635" y="46339"/>
                  </a:cubicBezTo>
                  <a:lnTo>
                    <a:pt x="741635" y="46339"/>
                  </a:lnTo>
                  <a:cubicBezTo>
                    <a:pt x="741635" y="71932"/>
                    <a:pt x="720888" y="92678"/>
                    <a:pt x="695295" y="92678"/>
                  </a:cubicBezTo>
                  <a:lnTo>
                    <a:pt x="46339" y="92678"/>
                  </a:lnTo>
                  <a:cubicBezTo>
                    <a:pt x="20747" y="92678"/>
                    <a:pt x="0" y="71932"/>
                    <a:pt x="0" y="46339"/>
                  </a:cubicBezTo>
                  <a:lnTo>
                    <a:pt x="0" y="46339"/>
                  </a:lnTo>
                  <a:cubicBezTo>
                    <a:pt x="0" y="20747"/>
                    <a:pt x="20747" y="0"/>
                    <a:pt x="46339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3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23"/>
          <p:cNvSpPr txBox="1"/>
          <p:nvPr/>
        </p:nvSpPr>
        <p:spPr>
          <a:xfrm>
            <a:off x="3703350" y="460500"/>
            <a:ext cx="33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Social Solution Design</a:t>
            </a:r>
            <a:endParaRPr sz="700"/>
          </a:p>
        </p:txBody>
      </p:sp>
      <p:sp>
        <p:nvSpPr>
          <p:cNvPr id="294" name="Google Shape;294;p23"/>
          <p:cNvSpPr txBox="1"/>
          <p:nvPr/>
        </p:nvSpPr>
        <p:spPr>
          <a:xfrm>
            <a:off x="5400175" y="1213150"/>
            <a:ext cx="3532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4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- Mental Health Therapy Resources Web App</a:t>
            </a:r>
            <a:endParaRPr sz="800"/>
          </a:p>
        </p:txBody>
      </p:sp>
      <p:grpSp>
        <p:nvGrpSpPr>
          <p:cNvPr id="295" name="Google Shape;295;p23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296" name="Google Shape;296;p23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3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8" name="Google Shape;298;p23"/>
          <p:cNvGrpSpPr/>
          <p:nvPr/>
        </p:nvGrpSpPr>
        <p:grpSpPr>
          <a:xfrm>
            <a:off x="42063" y="2556322"/>
            <a:ext cx="3448154" cy="1829480"/>
            <a:chOff x="0" y="-66675"/>
            <a:chExt cx="1385079" cy="879600"/>
          </a:xfrm>
        </p:grpSpPr>
        <p:sp>
          <p:nvSpPr>
            <p:cNvPr id="299" name="Google Shape;299;p23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300" name="Google Shape;300;p23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301" name="Google Shape;301;p23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24"/>
          <p:cNvGrpSpPr/>
          <p:nvPr/>
        </p:nvGrpSpPr>
        <p:grpSpPr>
          <a:xfrm>
            <a:off x="3703340" y="866922"/>
            <a:ext cx="1542911" cy="1615244"/>
            <a:chOff x="0" y="-38100"/>
            <a:chExt cx="812700" cy="850800"/>
          </a:xfrm>
        </p:grpSpPr>
        <p:sp>
          <p:nvSpPr>
            <p:cNvPr id="307" name="Google Shape;307;p24"/>
            <p:cNvSpPr/>
            <p:nvPr/>
          </p:nvSpPr>
          <p:spPr>
            <a:xfrm>
              <a:off x="0" y="0"/>
              <a:ext cx="741635" cy="92678"/>
            </a:xfrm>
            <a:custGeom>
              <a:rect b="b" l="l" r="r" t="t"/>
              <a:pathLst>
                <a:path extrusionOk="0" h="92678" w="741635">
                  <a:moveTo>
                    <a:pt x="46339" y="0"/>
                  </a:moveTo>
                  <a:lnTo>
                    <a:pt x="695295" y="0"/>
                  </a:lnTo>
                  <a:cubicBezTo>
                    <a:pt x="720888" y="0"/>
                    <a:pt x="741635" y="20747"/>
                    <a:pt x="741635" y="46339"/>
                  </a:cubicBezTo>
                  <a:lnTo>
                    <a:pt x="741635" y="46339"/>
                  </a:lnTo>
                  <a:cubicBezTo>
                    <a:pt x="741635" y="71932"/>
                    <a:pt x="720888" y="92678"/>
                    <a:pt x="695295" y="92678"/>
                  </a:cubicBezTo>
                  <a:lnTo>
                    <a:pt x="46339" y="92678"/>
                  </a:lnTo>
                  <a:cubicBezTo>
                    <a:pt x="20747" y="92678"/>
                    <a:pt x="0" y="71932"/>
                    <a:pt x="0" y="46339"/>
                  </a:cubicBezTo>
                  <a:lnTo>
                    <a:pt x="0" y="46339"/>
                  </a:lnTo>
                  <a:cubicBezTo>
                    <a:pt x="0" y="20747"/>
                    <a:pt x="20747" y="0"/>
                    <a:pt x="46339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4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24"/>
          <p:cNvSpPr txBox="1"/>
          <p:nvPr/>
        </p:nvSpPr>
        <p:spPr>
          <a:xfrm>
            <a:off x="3703350" y="423476"/>
            <a:ext cx="326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2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Social Solution Design</a:t>
            </a:r>
            <a:endParaRPr sz="700"/>
          </a:p>
        </p:txBody>
      </p:sp>
      <p:sp>
        <p:nvSpPr>
          <p:cNvPr id="310" name="Google Shape;310;p24"/>
          <p:cNvSpPr txBox="1"/>
          <p:nvPr/>
        </p:nvSpPr>
        <p:spPr>
          <a:xfrm>
            <a:off x="5484259" y="1213156"/>
            <a:ext cx="32658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- Mental Health Therapy Resources Web App</a:t>
            </a:r>
            <a:endParaRPr sz="700"/>
          </a:p>
        </p:txBody>
      </p:sp>
      <p:grpSp>
        <p:nvGrpSpPr>
          <p:cNvPr id="311" name="Google Shape;311;p24"/>
          <p:cNvGrpSpPr/>
          <p:nvPr/>
        </p:nvGrpSpPr>
        <p:grpSpPr>
          <a:xfrm>
            <a:off x="5892749" y="2236909"/>
            <a:ext cx="1747061" cy="1849602"/>
            <a:chOff x="0" y="-47625"/>
            <a:chExt cx="812700" cy="860400"/>
          </a:xfrm>
        </p:grpSpPr>
        <p:sp>
          <p:nvSpPr>
            <p:cNvPr id="312" name="Google Shape;312;p24"/>
            <p:cNvSpPr/>
            <p:nvPr/>
          </p:nvSpPr>
          <p:spPr>
            <a:xfrm>
              <a:off x="0" y="0"/>
              <a:ext cx="503806" cy="152919"/>
            </a:xfrm>
            <a:custGeom>
              <a:rect b="b" l="l" r="r" t="t"/>
              <a:pathLst>
                <a:path extrusionOk="0" h="152919" w="503806">
                  <a:moveTo>
                    <a:pt x="76460" y="0"/>
                  </a:moveTo>
                  <a:lnTo>
                    <a:pt x="427346" y="0"/>
                  </a:lnTo>
                  <a:cubicBezTo>
                    <a:pt x="469574" y="0"/>
                    <a:pt x="503806" y="34232"/>
                    <a:pt x="503806" y="76460"/>
                  </a:cubicBezTo>
                  <a:lnTo>
                    <a:pt x="503806" y="76460"/>
                  </a:lnTo>
                  <a:cubicBezTo>
                    <a:pt x="503806" y="96738"/>
                    <a:pt x="495750" y="116186"/>
                    <a:pt x="481411" y="130525"/>
                  </a:cubicBezTo>
                  <a:cubicBezTo>
                    <a:pt x="467072" y="144864"/>
                    <a:pt x="447625" y="152919"/>
                    <a:pt x="427346" y="152919"/>
                  </a:cubicBezTo>
                  <a:lnTo>
                    <a:pt x="76460" y="152919"/>
                  </a:lnTo>
                  <a:cubicBezTo>
                    <a:pt x="34232" y="152919"/>
                    <a:pt x="0" y="118687"/>
                    <a:pt x="0" y="76460"/>
                  </a:cubicBezTo>
                  <a:lnTo>
                    <a:pt x="0" y="76460"/>
                  </a:lnTo>
                  <a:cubicBezTo>
                    <a:pt x="0" y="34232"/>
                    <a:pt x="34232" y="0"/>
                    <a:pt x="76460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</p:grpSp>
      <p:sp>
        <p:nvSpPr>
          <p:cNvPr id="314" name="Google Shape;314;p24"/>
          <p:cNvSpPr txBox="1"/>
          <p:nvPr/>
        </p:nvSpPr>
        <p:spPr>
          <a:xfrm>
            <a:off x="3703337" y="1594650"/>
            <a:ext cx="5434800" cy="32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SEEDU Web App provides benefits for: </a:t>
            </a:r>
            <a:endParaRPr sz="700"/>
          </a:p>
          <a:p>
            <a:pPr indent="-127000" lvl="1" marL="26670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200"/>
              <a:buFont typeface="Arial"/>
              <a:buChar char="•"/>
            </a:pP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Clients</a:t>
            </a:r>
            <a:r>
              <a:rPr b="0" i="0" lang="vi" sz="12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(overcome interpersonal difficulties)</a:t>
            </a:r>
            <a:endParaRPr sz="700"/>
          </a:p>
          <a:p>
            <a:pPr indent="-127000" lvl="1" marL="26670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200"/>
              <a:buFont typeface="Arial"/>
              <a:buChar char="•"/>
            </a:pP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Psychology</a:t>
            </a:r>
            <a:r>
              <a:rPr b="1" i="0" lang="vi" sz="12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and social work students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(counseling shadowing opportunities, more career opportunities) - </a:t>
            </a:r>
            <a:r>
              <a:rPr lang="vi" sz="1200">
                <a:solidFill>
                  <a:srgbClr val="FDFDFD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lang="vi" sz="1200">
                <a:solidFill>
                  <a:schemeClr val="lt1"/>
                </a:solidFill>
                <a:latin typeface="Asap SemiBold"/>
                <a:ea typeface="Asap SemiBold"/>
                <a:cs typeface="Asap SemiBold"/>
                <a:sym typeface="Asap SemiBold"/>
              </a:rPr>
              <a:t>UN goal no.3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sap SemiBold"/>
              <a:ea typeface="Asap SemiBold"/>
              <a:cs typeface="Asap SemiBold"/>
              <a:sym typeface="Asap SemiBold"/>
            </a:endParaRPr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→ Create a community where professionals guide clients; those who have overcome pain will help those in need.</a:t>
            </a:r>
            <a:endParaRPr sz="700"/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EB2673"/>
              </a:solidFill>
              <a:latin typeface="Asap SemiBold"/>
              <a:ea typeface="Asap SemiBold"/>
              <a:cs typeface="Asap SemiBold"/>
              <a:sym typeface="Asap SemiBold"/>
            </a:endParaRPr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*</a:t>
            </a:r>
            <a:r>
              <a:rPr b="0" i="0" lang="vi" sz="12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Potential negative impact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: If SEEDU does not select experts carefully, it will have a bad influence on the weak psychology of clients, easily leading to painful consequences.</a:t>
            </a:r>
            <a:endParaRPr sz="700"/>
          </a:p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→ </a:t>
            </a: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SEEDU needs a comprehensive and thorough expert evaluation system</a:t>
            </a:r>
            <a:endParaRPr sz="700"/>
          </a:p>
        </p:txBody>
      </p:sp>
      <p:grpSp>
        <p:nvGrpSpPr>
          <p:cNvPr id="315" name="Google Shape;315;p24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316" name="Google Shape;316;p24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4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8" name="Google Shape;318;p24"/>
          <p:cNvGrpSpPr/>
          <p:nvPr/>
        </p:nvGrpSpPr>
        <p:grpSpPr>
          <a:xfrm>
            <a:off x="42063" y="2556322"/>
            <a:ext cx="3448154" cy="1829480"/>
            <a:chOff x="0" y="-66675"/>
            <a:chExt cx="1385079" cy="879600"/>
          </a:xfrm>
        </p:grpSpPr>
        <p:sp>
          <p:nvSpPr>
            <p:cNvPr id="319" name="Google Shape;319;p24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320" name="Google Shape;320;p24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321" name="Google Shape;321;p24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"/>
          <p:cNvSpPr txBox="1"/>
          <p:nvPr/>
        </p:nvSpPr>
        <p:spPr>
          <a:xfrm>
            <a:off x="3571724" y="367285"/>
            <a:ext cx="505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Newness</a:t>
            </a:r>
            <a:endParaRPr sz="700"/>
          </a:p>
        </p:txBody>
      </p:sp>
      <p:grpSp>
        <p:nvGrpSpPr>
          <p:cNvPr id="327" name="Google Shape;327;p25"/>
          <p:cNvGrpSpPr/>
          <p:nvPr/>
        </p:nvGrpSpPr>
        <p:grpSpPr>
          <a:xfrm rot="5400000">
            <a:off x="4525084" y="429999"/>
            <a:ext cx="3841901" cy="5395928"/>
            <a:chOff x="0" y="-38100"/>
            <a:chExt cx="1802609" cy="2756259"/>
          </a:xfrm>
        </p:grpSpPr>
        <p:sp>
          <p:nvSpPr>
            <p:cNvPr id="328" name="Google Shape;328;p25"/>
            <p:cNvSpPr/>
            <p:nvPr/>
          </p:nvSpPr>
          <p:spPr>
            <a:xfrm>
              <a:off x="0" y="0"/>
              <a:ext cx="1802609" cy="2718159"/>
            </a:xfrm>
            <a:custGeom>
              <a:rect b="b" l="l" r="r" t="t"/>
              <a:pathLst>
                <a:path extrusionOk="0" h="2718159" w="1802609">
                  <a:moveTo>
                    <a:pt x="57689" y="0"/>
                  </a:moveTo>
                  <a:lnTo>
                    <a:pt x="1744920" y="0"/>
                  </a:lnTo>
                  <a:cubicBezTo>
                    <a:pt x="1776781" y="0"/>
                    <a:pt x="1802609" y="25828"/>
                    <a:pt x="1802609" y="57689"/>
                  </a:cubicBezTo>
                  <a:lnTo>
                    <a:pt x="1802609" y="2660470"/>
                  </a:lnTo>
                  <a:cubicBezTo>
                    <a:pt x="1802609" y="2675770"/>
                    <a:pt x="1796531" y="2690443"/>
                    <a:pt x="1785712" y="2701262"/>
                  </a:cubicBezTo>
                  <a:cubicBezTo>
                    <a:pt x="1774893" y="2712081"/>
                    <a:pt x="1760220" y="2718159"/>
                    <a:pt x="1744920" y="2718159"/>
                  </a:cubicBezTo>
                  <a:lnTo>
                    <a:pt x="57689" y="2718159"/>
                  </a:lnTo>
                  <a:cubicBezTo>
                    <a:pt x="42389" y="2718159"/>
                    <a:pt x="27715" y="2712081"/>
                    <a:pt x="16897" y="2701262"/>
                  </a:cubicBezTo>
                  <a:cubicBezTo>
                    <a:pt x="6078" y="2690443"/>
                    <a:pt x="0" y="2675770"/>
                    <a:pt x="0" y="2660470"/>
                  </a:cubicBezTo>
                  <a:lnTo>
                    <a:pt x="0" y="57689"/>
                  </a:lnTo>
                  <a:cubicBezTo>
                    <a:pt x="0" y="42389"/>
                    <a:pt x="6078" y="27715"/>
                    <a:pt x="16897" y="16897"/>
                  </a:cubicBezTo>
                  <a:cubicBezTo>
                    <a:pt x="27715" y="6078"/>
                    <a:pt x="42389" y="0"/>
                    <a:pt x="576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85725">
              <a:solidFill>
                <a:srgbClr val="38B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0" name="Google Shape;330;p25"/>
          <p:cNvGrpSpPr/>
          <p:nvPr/>
        </p:nvGrpSpPr>
        <p:grpSpPr>
          <a:xfrm>
            <a:off x="6882666" y="3581466"/>
            <a:ext cx="1747061" cy="1870239"/>
            <a:chOff x="0" y="-57150"/>
            <a:chExt cx="812700" cy="870000"/>
          </a:xfrm>
        </p:grpSpPr>
        <p:sp>
          <p:nvSpPr>
            <p:cNvPr id="331" name="Google Shape;331;p25"/>
            <p:cNvSpPr/>
            <p:nvPr/>
          </p:nvSpPr>
          <p:spPr>
            <a:xfrm>
              <a:off x="0" y="0"/>
              <a:ext cx="569963" cy="152919"/>
            </a:xfrm>
            <a:custGeom>
              <a:rect b="b" l="l" r="r" t="t"/>
              <a:pathLst>
                <a:path extrusionOk="0" h="152919" w="569963">
                  <a:moveTo>
                    <a:pt x="76460" y="0"/>
                  </a:moveTo>
                  <a:lnTo>
                    <a:pt x="493503" y="0"/>
                  </a:lnTo>
                  <a:cubicBezTo>
                    <a:pt x="535731" y="0"/>
                    <a:pt x="569963" y="34232"/>
                    <a:pt x="569963" y="76460"/>
                  </a:cubicBezTo>
                  <a:lnTo>
                    <a:pt x="569963" y="76460"/>
                  </a:lnTo>
                  <a:cubicBezTo>
                    <a:pt x="569963" y="96738"/>
                    <a:pt x="561908" y="116186"/>
                    <a:pt x="547569" y="130525"/>
                  </a:cubicBezTo>
                  <a:cubicBezTo>
                    <a:pt x="533230" y="144864"/>
                    <a:pt x="513782" y="152919"/>
                    <a:pt x="493503" y="152919"/>
                  </a:cubicBezTo>
                  <a:lnTo>
                    <a:pt x="76460" y="152919"/>
                  </a:lnTo>
                  <a:cubicBezTo>
                    <a:pt x="34232" y="152919"/>
                    <a:pt x="0" y="118687"/>
                    <a:pt x="0" y="76460"/>
                  </a:cubicBezTo>
                  <a:lnTo>
                    <a:pt x="0" y="76460"/>
                  </a:lnTo>
                  <a:cubicBezTo>
                    <a:pt x="0" y="34232"/>
                    <a:pt x="34232" y="0"/>
                    <a:pt x="76460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5"/>
            <p:cNvSpPr txBox="1"/>
            <p:nvPr/>
          </p:nvSpPr>
          <p:spPr>
            <a:xfrm>
              <a:off x="0" y="-57150"/>
              <a:ext cx="8127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</p:grpSp>
      <p:sp>
        <p:nvSpPr>
          <p:cNvPr id="333" name="Google Shape;333;p25"/>
          <p:cNvSpPr txBox="1"/>
          <p:nvPr/>
        </p:nvSpPr>
        <p:spPr>
          <a:xfrm>
            <a:off x="3840961" y="1418409"/>
            <a:ext cx="4947600" cy="33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8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How is SEEDU different regionally and globally: </a:t>
            </a:r>
            <a:endParaRPr sz="700"/>
          </a:p>
          <a:p>
            <a:pPr indent="-146050" lvl="1" marL="292100" marR="0" rtl="0" algn="l">
              <a:lnSpc>
                <a:spcPct val="198991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300"/>
              <a:buFont typeface="Arial"/>
              <a:buChar char="•"/>
            </a:pP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Tactics</a:t>
            </a:r>
            <a:r>
              <a:rPr b="0" i="0" lang="vi" sz="13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to appeal to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potential customers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from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Gen Z’s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progressive perspective</a:t>
            </a:r>
            <a:r>
              <a:rPr b="1" i="0" lang="vi" sz="1300" u="none" cap="none" strike="noStrike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(no dull theory or dogma)</a:t>
            </a:r>
            <a:endParaRPr sz="700"/>
          </a:p>
          <a:p>
            <a:pPr indent="-146050" lvl="1" marL="292100" marR="0" rtl="0" algn="l">
              <a:lnSpc>
                <a:spcPct val="198991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300"/>
              <a:buFont typeface="Arial"/>
              <a:buChar char="•"/>
            </a:pP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Individualized customer journey</a:t>
            </a:r>
            <a:r>
              <a:rPr b="0" i="0" lang="vi" sz="13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(social workers accompany clients after the counseling session)</a:t>
            </a:r>
            <a:endParaRPr sz="700"/>
          </a:p>
          <a:p>
            <a:pPr indent="-146050" lvl="1" marL="292100" marR="0" rtl="0" algn="l">
              <a:lnSpc>
                <a:spcPct val="198991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300"/>
              <a:buFont typeface="Arial"/>
              <a:buChar char="•"/>
            </a:pP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Delicate &amp; Dedicate customer service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(take cautious when speaking and acting toward clients) - </a:t>
            </a:r>
            <a:r>
              <a:rPr lang="vi" sz="1300">
                <a:solidFill>
                  <a:srgbClr val="FDFDFD"/>
                </a:solidFill>
                <a:latin typeface="Asap SemiBold"/>
                <a:ea typeface="Asap SemiBold"/>
                <a:cs typeface="Asap SemiBold"/>
                <a:sym typeface="Asap SemiBold"/>
              </a:rPr>
              <a:t> UN goal no.17</a:t>
            </a:r>
            <a:endParaRPr sz="700"/>
          </a:p>
          <a:p>
            <a:pPr indent="-146050" lvl="1" marL="292100" marR="0" rtl="0" algn="l">
              <a:lnSpc>
                <a:spcPct val="198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Create an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Equal Value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Circle to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profit each member</a:t>
            </a:r>
            <a:r>
              <a:rPr b="0" i="0" lang="vi" sz="13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of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SEEDU’s community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(one for all, all for one) - </a:t>
            </a:r>
            <a:endParaRPr sz="700"/>
          </a:p>
        </p:txBody>
      </p:sp>
      <p:grpSp>
        <p:nvGrpSpPr>
          <p:cNvPr id="334" name="Google Shape;334;p25"/>
          <p:cNvGrpSpPr/>
          <p:nvPr/>
        </p:nvGrpSpPr>
        <p:grpSpPr>
          <a:xfrm>
            <a:off x="3571724" y="946230"/>
            <a:ext cx="1553810" cy="1615244"/>
            <a:chOff x="0" y="-38100"/>
            <a:chExt cx="818441" cy="850800"/>
          </a:xfrm>
        </p:grpSpPr>
        <p:sp>
          <p:nvSpPr>
            <p:cNvPr id="335" name="Google Shape;335;p25"/>
            <p:cNvSpPr/>
            <p:nvPr/>
          </p:nvSpPr>
          <p:spPr>
            <a:xfrm>
              <a:off x="0" y="0"/>
              <a:ext cx="818441" cy="145979"/>
            </a:xfrm>
            <a:custGeom>
              <a:rect b="b" l="l" r="r" t="t"/>
              <a:pathLst>
                <a:path extrusionOk="0" h="145979" w="818441">
                  <a:moveTo>
                    <a:pt x="72990" y="0"/>
                  </a:moveTo>
                  <a:lnTo>
                    <a:pt x="745451" y="0"/>
                  </a:lnTo>
                  <a:cubicBezTo>
                    <a:pt x="785762" y="0"/>
                    <a:pt x="818441" y="32679"/>
                    <a:pt x="818441" y="72990"/>
                  </a:cubicBezTo>
                  <a:lnTo>
                    <a:pt x="818441" y="72990"/>
                  </a:lnTo>
                  <a:cubicBezTo>
                    <a:pt x="818441" y="92348"/>
                    <a:pt x="810751" y="110913"/>
                    <a:pt x="797063" y="124601"/>
                  </a:cubicBezTo>
                  <a:cubicBezTo>
                    <a:pt x="783374" y="138289"/>
                    <a:pt x="764809" y="145979"/>
                    <a:pt x="745451" y="145979"/>
                  </a:cubicBezTo>
                  <a:lnTo>
                    <a:pt x="72990" y="145979"/>
                  </a:lnTo>
                  <a:cubicBezTo>
                    <a:pt x="32679" y="145979"/>
                    <a:pt x="0" y="113301"/>
                    <a:pt x="0" y="72990"/>
                  </a:cubicBezTo>
                  <a:lnTo>
                    <a:pt x="0" y="72990"/>
                  </a:lnTo>
                  <a:cubicBezTo>
                    <a:pt x="0" y="32679"/>
                    <a:pt x="32679" y="0"/>
                    <a:pt x="7299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7" name="Google Shape;337;p25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338" name="Google Shape;338;p25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5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0" name="Google Shape;340;p25"/>
          <p:cNvGrpSpPr/>
          <p:nvPr/>
        </p:nvGrpSpPr>
        <p:grpSpPr>
          <a:xfrm>
            <a:off x="42075" y="2889359"/>
            <a:ext cx="3448154" cy="1829480"/>
            <a:chOff x="0" y="-66675"/>
            <a:chExt cx="1385079" cy="879600"/>
          </a:xfrm>
        </p:grpSpPr>
        <p:sp>
          <p:nvSpPr>
            <p:cNvPr id="341" name="Google Shape;341;p25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342" name="Google Shape;342;p25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343" name="Google Shape;343;p25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6"/>
          <p:cNvSpPr txBox="1"/>
          <p:nvPr/>
        </p:nvSpPr>
        <p:spPr>
          <a:xfrm>
            <a:off x="3775611" y="89544"/>
            <a:ext cx="505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MOAT</a:t>
            </a:r>
            <a:endParaRPr sz="700"/>
          </a:p>
        </p:txBody>
      </p:sp>
      <p:grpSp>
        <p:nvGrpSpPr>
          <p:cNvPr id="349" name="Google Shape;349;p26"/>
          <p:cNvGrpSpPr/>
          <p:nvPr/>
        </p:nvGrpSpPr>
        <p:grpSpPr>
          <a:xfrm>
            <a:off x="4007038" y="573679"/>
            <a:ext cx="1298293" cy="877515"/>
            <a:chOff x="0" y="-38100"/>
            <a:chExt cx="818441" cy="850800"/>
          </a:xfrm>
        </p:grpSpPr>
        <p:sp>
          <p:nvSpPr>
            <p:cNvPr id="350" name="Google Shape;350;p26"/>
            <p:cNvSpPr/>
            <p:nvPr/>
          </p:nvSpPr>
          <p:spPr>
            <a:xfrm>
              <a:off x="0" y="0"/>
              <a:ext cx="818441" cy="145979"/>
            </a:xfrm>
            <a:custGeom>
              <a:rect b="b" l="l" r="r" t="t"/>
              <a:pathLst>
                <a:path extrusionOk="0" h="145979" w="818441">
                  <a:moveTo>
                    <a:pt x="72990" y="0"/>
                  </a:moveTo>
                  <a:lnTo>
                    <a:pt x="745451" y="0"/>
                  </a:lnTo>
                  <a:cubicBezTo>
                    <a:pt x="785762" y="0"/>
                    <a:pt x="818441" y="32679"/>
                    <a:pt x="818441" y="72990"/>
                  </a:cubicBezTo>
                  <a:lnTo>
                    <a:pt x="818441" y="72990"/>
                  </a:lnTo>
                  <a:cubicBezTo>
                    <a:pt x="818441" y="92348"/>
                    <a:pt x="810751" y="110913"/>
                    <a:pt x="797063" y="124601"/>
                  </a:cubicBezTo>
                  <a:cubicBezTo>
                    <a:pt x="783374" y="138289"/>
                    <a:pt x="764809" y="145979"/>
                    <a:pt x="745451" y="145979"/>
                  </a:cubicBezTo>
                  <a:lnTo>
                    <a:pt x="72990" y="145979"/>
                  </a:lnTo>
                  <a:cubicBezTo>
                    <a:pt x="32679" y="145979"/>
                    <a:pt x="0" y="113301"/>
                    <a:pt x="0" y="72990"/>
                  </a:cubicBezTo>
                  <a:lnTo>
                    <a:pt x="0" y="72990"/>
                  </a:lnTo>
                  <a:cubicBezTo>
                    <a:pt x="0" y="32679"/>
                    <a:pt x="32679" y="0"/>
                    <a:pt x="7299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6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52;p26"/>
          <p:cNvSpPr txBox="1"/>
          <p:nvPr/>
        </p:nvSpPr>
        <p:spPr>
          <a:xfrm>
            <a:off x="3692100" y="951613"/>
            <a:ext cx="5451900" cy="3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SEEDU’s </a:t>
            </a:r>
            <a:r>
              <a:rPr b="0" i="0" lang="vi" sz="1200" u="sng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current</a:t>
            </a:r>
            <a:r>
              <a:rPr b="0" i="0" lang="vi" sz="12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defensibility</a:t>
            </a:r>
            <a:r>
              <a:rPr b="0" i="0" lang="vi" sz="1200" u="none" cap="none" strike="noStrike">
                <a:solidFill>
                  <a:srgbClr val="0177D8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is based on: </a:t>
            </a:r>
            <a:endParaRPr sz="700"/>
          </a:p>
          <a:p>
            <a:pPr indent="0" lvl="0" marL="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 -Counter-Positioning: </a:t>
            </a:r>
            <a:endParaRPr sz="700"/>
          </a:p>
          <a:p>
            <a:pPr indent="-127000" lvl="1" marL="26670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200"/>
              <a:buFont typeface="Arial"/>
              <a:buChar char="•"/>
            </a:pP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Individualized customer journey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requires well-designed plan by professionals; and social workers who have consultative knowledge and tolerant patience</a:t>
            </a:r>
            <a:endParaRPr sz="700"/>
          </a:p>
          <a:p>
            <a:pPr indent="0" lvl="0" marL="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 -Cornered Resources:</a:t>
            </a:r>
            <a:endParaRPr sz="700"/>
          </a:p>
          <a:p>
            <a:pPr indent="-127000" lvl="1" marL="26670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177D8"/>
              </a:buClr>
              <a:buSzPts val="1200"/>
              <a:buFont typeface="Arial"/>
              <a:buChar char="•"/>
            </a:pP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Source of highly qualified experts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from collaborating with Cadeaux Psychology Center</a:t>
            </a:r>
            <a:endParaRPr sz="700"/>
          </a:p>
          <a:p>
            <a:pPr indent="0" lvl="0" marL="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" u="none" cap="none" strike="noStrike">
              <a:solidFill>
                <a:srgbClr val="000000"/>
              </a:solidFill>
              <a:latin typeface="Asap SemiBold"/>
              <a:ea typeface="Asap SemiBold"/>
              <a:cs typeface="Asap SemiBold"/>
              <a:sym typeface="Asap SemiBold"/>
            </a:endParaRPr>
          </a:p>
          <a:p>
            <a:pPr indent="0" lvl="0" marL="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SEEDU’s </a:t>
            </a:r>
            <a:r>
              <a:rPr b="0" i="0" lang="vi" sz="1200" u="sng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potential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</a:t>
            </a: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defensibility</a:t>
            </a: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is based on:</a:t>
            </a:r>
            <a:endParaRPr sz="700"/>
          </a:p>
          <a:p>
            <a:pPr indent="0" lvl="0" marL="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2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 -Network Effect/Economics:</a:t>
            </a:r>
            <a:endParaRPr sz="700"/>
          </a:p>
          <a:p>
            <a:pPr indent="-127000" lvl="1" marL="26670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Everyone, regardless of age, has interpersonal difficulties &amp;  psychological issues that call for specific attention → High </a:t>
            </a:r>
            <a:r>
              <a:rPr b="1" i="0" lang="vi" sz="12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Customer Lifetime Value</a:t>
            </a:r>
            <a:endParaRPr sz="700"/>
          </a:p>
          <a:p>
            <a:pPr indent="-127000" lvl="1" marL="266700" marR="0" rtl="0" algn="l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vi" sz="12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Previous clients can be trained as an apprentice and assist new clients in resolving their same problems, or become community member who is willing to help when there is a need</a:t>
            </a:r>
            <a:endParaRPr sz="700"/>
          </a:p>
        </p:txBody>
      </p:sp>
      <p:grpSp>
        <p:nvGrpSpPr>
          <p:cNvPr id="353" name="Google Shape;353;p26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354" name="Google Shape;354;p26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6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6" name="Google Shape;356;p26"/>
          <p:cNvGrpSpPr/>
          <p:nvPr/>
        </p:nvGrpSpPr>
        <p:grpSpPr>
          <a:xfrm>
            <a:off x="42075" y="2889359"/>
            <a:ext cx="3448154" cy="1829480"/>
            <a:chOff x="0" y="-66675"/>
            <a:chExt cx="1385079" cy="879600"/>
          </a:xfrm>
        </p:grpSpPr>
        <p:sp>
          <p:nvSpPr>
            <p:cNvPr id="357" name="Google Shape;357;p26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358" name="Google Shape;358;p26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359" name="Google Shape;359;p26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7"/>
          <p:cNvSpPr txBox="1"/>
          <p:nvPr/>
        </p:nvSpPr>
        <p:spPr>
          <a:xfrm>
            <a:off x="3695061" y="218849"/>
            <a:ext cx="66948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Stakeholder Engagement</a:t>
            </a:r>
            <a:endParaRPr sz="700"/>
          </a:p>
          <a:p>
            <a:pPr indent="0" lvl="0" marL="0" marR="0" rtl="0" algn="l">
              <a:lnSpc>
                <a:spcPct val="1316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400" u="none" cap="none" strike="noStrike">
              <a:solidFill>
                <a:srgbClr val="0177D8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pSp>
        <p:nvGrpSpPr>
          <p:cNvPr id="365" name="Google Shape;365;p27"/>
          <p:cNvGrpSpPr/>
          <p:nvPr/>
        </p:nvGrpSpPr>
        <p:grpSpPr>
          <a:xfrm>
            <a:off x="3788325" y="788275"/>
            <a:ext cx="1460508" cy="819235"/>
            <a:chOff x="0" y="-38100"/>
            <a:chExt cx="818441" cy="850800"/>
          </a:xfrm>
        </p:grpSpPr>
        <p:sp>
          <p:nvSpPr>
            <p:cNvPr id="366" name="Google Shape;366;p27"/>
            <p:cNvSpPr/>
            <p:nvPr/>
          </p:nvSpPr>
          <p:spPr>
            <a:xfrm>
              <a:off x="0" y="0"/>
              <a:ext cx="818441" cy="145979"/>
            </a:xfrm>
            <a:custGeom>
              <a:rect b="b" l="l" r="r" t="t"/>
              <a:pathLst>
                <a:path extrusionOk="0" h="145979" w="818441">
                  <a:moveTo>
                    <a:pt x="72990" y="0"/>
                  </a:moveTo>
                  <a:lnTo>
                    <a:pt x="745451" y="0"/>
                  </a:lnTo>
                  <a:cubicBezTo>
                    <a:pt x="785762" y="0"/>
                    <a:pt x="818441" y="32679"/>
                    <a:pt x="818441" y="72990"/>
                  </a:cubicBezTo>
                  <a:lnTo>
                    <a:pt x="818441" y="72990"/>
                  </a:lnTo>
                  <a:cubicBezTo>
                    <a:pt x="818441" y="92348"/>
                    <a:pt x="810751" y="110913"/>
                    <a:pt x="797063" y="124601"/>
                  </a:cubicBezTo>
                  <a:cubicBezTo>
                    <a:pt x="783374" y="138289"/>
                    <a:pt x="764809" y="145979"/>
                    <a:pt x="745451" y="145979"/>
                  </a:cubicBezTo>
                  <a:lnTo>
                    <a:pt x="72990" y="145979"/>
                  </a:lnTo>
                  <a:cubicBezTo>
                    <a:pt x="32679" y="145979"/>
                    <a:pt x="0" y="113301"/>
                    <a:pt x="0" y="72990"/>
                  </a:cubicBezTo>
                  <a:lnTo>
                    <a:pt x="0" y="72990"/>
                  </a:lnTo>
                  <a:cubicBezTo>
                    <a:pt x="0" y="32679"/>
                    <a:pt x="32679" y="0"/>
                    <a:pt x="7299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8" name="Google Shape;368;p27"/>
          <p:cNvSpPr txBox="1"/>
          <p:nvPr/>
        </p:nvSpPr>
        <p:spPr>
          <a:xfrm>
            <a:off x="3695068" y="1100753"/>
            <a:ext cx="5463900" cy="27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SEEDU’s current </a:t>
            </a:r>
            <a:r>
              <a:rPr b="1" i="0" lang="vi" sz="13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stakeholders 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include:</a:t>
            </a:r>
            <a:endParaRPr sz="700"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-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Expertise Mentor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: provide psychosocial knowledge</a:t>
            </a:r>
            <a:endParaRPr sz="700"/>
          </a:p>
          <a:p>
            <a:pPr indent="-146050" lvl="1" marL="27940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Dr. Nguyen Thi Hang Phuong – Lecturer of  Psychology &amp; Education Faculty, University of Science and Education – the University of Da Nang (https://www.facebook.com/nguyen.hangphuong.773)</a:t>
            </a:r>
            <a:endParaRPr sz="700"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-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Key Partner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: source of expertise counselors and social workers</a:t>
            </a:r>
            <a:endParaRPr sz="700"/>
          </a:p>
          <a:p>
            <a:pPr indent="-146050" lvl="1" marL="27940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Cadeaux Psychology Center (https://www.facebook.com/TrungtamCadeaux)</a:t>
            </a:r>
            <a:endParaRPr sz="700"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-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Investor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: financial source</a:t>
            </a:r>
            <a:endParaRPr sz="700"/>
          </a:p>
          <a:p>
            <a:pPr indent="-146050" lvl="1" marL="27940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Angle Investment Fund - WeAngels (https://weangelscapital.com/)</a:t>
            </a:r>
            <a:endParaRPr sz="700"/>
          </a:p>
        </p:txBody>
      </p:sp>
      <p:pic>
        <p:nvPicPr>
          <p:cNvPr id="369" name="Google Shape;36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0028" y="3948845"/>
            <a:ext cx="1572084" cy="104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09192" y="3948850"/>
            <a:ext cx="1156083" cy="1048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1" name="Google Shape;371;p27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372" name="Google Shape;372;p27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7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4" name="Google Shape;374;p27"/>
          <p:cNvGrpSpPr/>
          <p:nvPr/>
        </p:nvGrpSpPr>
        <p:grpSpPr>
          <a:xfrm>
            <a:off x="42063" y="3604697"/>
            <a:ext cx="3448154" cy="1829480"/>
            <a:chOff x="0" y="-66675"/>
            <a:chExt cx="1385079" cy="879600"/>
          </a:xfrm>
        </p:grpSpPr>
        <p:sp>
          <p:nvSpPr>
            <p:cNvPr id="375" name="Google Shape;375;p27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376" name="Google Shape;376;p27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377" name="Google Shape;377;p27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"/>
          <p:cNvSpPr txBox="1"/>
          <p:nvPr/>
        </p:nvSpPr>
        <p:spPr>
          <a:xfrm>
            <a:off x="3803149" y="144850"/>
            <a:ext cx="66948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4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Stakeholder Engagement</a:t>
            </a:r>
            <a:endParaRPr sz="700"/>
          </a:p>
          <a:p>
            <a:pPr indent="0" lvl="0" marL="0" marR="0" rtl="0" algn="l">
              <a:lnSpc>
                <a:spcPct val="1316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400" u="none" cap="none" strike="noStrike">
              <a:solidFill>
                <a:srgbClr val="0177D8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pSp>
        <p:nvGrpSpPr>
          <p:cNvPr id="383" name="Google Shape;383;p28"/>
          <p:cNvGrpSpPr/>
          <p:nvPr/>
        </p:nvGrpSpPr>
        <p:grpSpPr>
          <a:xfrm>
            <a:off x="3803149" y="714269"/>
            <a:ext cx="1553810" cy="1615244"/>
            <a:chOff x="0" y="-38100"/>
            <a:chExt cx="818441" cy="850800"/>
          </a:xfrm>
        </p:grpSpPr>
        <p:sp>
          <p:nvSpPr>
            <p:cNvPr id="384" name="Google Shape;384;p28"/>
            <p:cNvSpPr/>
            <p:nvPr/>
          </p:nvSpPr>
          <p:spPr>
            <a:xfrm>
              <a:off x="0" y="0"/>
              <a:ext cx="818441" cy="145979"/>
            </a:xfrm>
            <a:custGeom>
              <a:rect b="b" l="l" r="r" t="t"/>
              <a:pathLst>
                <a:path extrusionOk="0" h="145979" w="818441">
                  <a:moveTo>
                    <a:pt x="72990" y="0"/>
                  </a:moveTo>
                  <a:lnTo>
                    <a:pt x="745451" y="0"/>
                  </a:lnTo>
                  <a:cubicBezTo>
                    <a:pt x="785762" y="0"/>
                    <a:pt x="818441" y="32679"/>
                    <a:pt x="818441" y="72990"/>
                  </a:cubicBezTo>
                  <a:lnTo>
                    <a:pt x="818441" y="72990"/>
                  </a:lnTo>
                  <a:cubicBezTo>
                    <a:pt x="818441" y="92348"/>
                    <a:pt x="810751" y="110913"/>
                    <a:pt x="797063" y="124601"/>
                  </a:cubicBezTo>
                  <a:cubicBezTo>
                    <a:pt x="783374" y="138289"/>
                    <a:pt x="764809" y="145979"/>
                    <a:pt x="745451" y="145979"/>
                  </a:cubicBezTo>
                  <a:lnTo>
                    <a:pt x="72990" y="145979"/>
                  </a:lnTo>
                  <a:cubicBezTo>
                    <a:pt x="32679" y="145979"/>
                    <a:pt x="0" y="113301"/>
                    <a:pt x="0" y="72990"/>
                  </a:cubicBezTo>
                  <a:lnTo>
                    <a:pt x="0" y="72990"/>
                  </a:lnTo>
                  <a:cubicBezTo>
                    <a:pt x="0" y="32679"/>
                    <a:pt x="32679" y="0"/>
                    <a:pt x="7299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8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6" name="Google Shape;38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146" y="2141364"/>
            <a:ext cx="2954123" cy="164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8217" y="3287076"/>
            <a:ext cx="2238038" cy="1673719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8"/>
          <p:cNvSpPr txBox="1"/>
          <p:nvPr/>
        </p:nvSpPr>
        <p:spPr>
          <a:xfrm>
            <a:off x="3803150" y="1322763"/>
            <a:ext cx="51351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SEEDU Team presented the business’ concept to Cadeaux team and received a high quality supply of counselors and social workers</a:t>
            </a:r>
            <a:endParaRPr sz="700"/>
          </a:p>
        </p:txBody>
      </p:sp>
      <p:grpSp>
        <p:nvGrpSpPr>
          <p:cNvPr id="389" name="Google Shape;389;p28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390" name="Google Shape;390;p28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8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2" name="Google Shape;392;p28"/>
          <p:cNvGrpSpPr/>
          <p:nvPr/>
        </p:nvGrpSpPr>
        <p:grpSpPr>
          <a:xfrm>
            <a:off x="42063" y="3863722"/>
            <a:ext cx="3448154" cy="1829480"/>
            <a:chOff x="0" y="-66675"/>
            <a:chExt cx="1385079" cy="879600"/>
          </a:xfrm>
        </p:grpSpPr>
        <p:sp>
          <p:nvSpPr>
            <p:cNvPr id="393" name="Google Shape;393;p28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394" name="Google Shape;394;p28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395" name="Google Shape;395;p28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9"/>
          <p:cNvSpPr txBox="1"/>
          <p:nvPr/>
        </p:nvSpPr>
        <p:spPr>
          <a:xfrm>
            <a:off x="3606211" y="69776"/>
            <a:ext cx="505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3600" u="none" cap="none" strike="noStrike">
                <a:solidFill>
                  <a:srgbClr val="0177D8"/>
                </a:solidFill>
                <a:latin typeface="Maven Pro"/>
                <a:ea typeface="Maven Pro"/>
                <a:cs typeface="Maven Pro"/>
                <a:sym typeface="Maven Pro"/>
              </a:rPr>
              <a:t>Improvement Strategy</a:t>
            </a:r>
            <a:endParaRPr sz="700"/>
          </a:p>
        </p:txBody>
      </p:sp>
      <p:sp>
        <p:nvSpPr>
          <p:cNvPr id="401" name="Google Shape;401;p29"/>
          <p:cNvSpPr txBox="1"/>
          <p:nvPr/>
        </p:nvSpPr>
        <p:spPr>
          <a:xfrm>
            <a:off x="3606213" y="948063"/>
            <a:ext cx="5538000" cy="41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What SEEDU have learned: </a:t>
            </a:r>
            <a:endParaRPr sz="700"/>
          </a:p>
          <a:p>
            <a:pPr indent="-146050" lvl="1" marL="279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B2673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Only 8.4% of teenagers with mental health issues had access to therapy or support services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. More than half of them (50.8%) were approached only once (According to Vietnam Ministry of Health’s 2021 survey)</a:t>
            </a:r>
            <a:endParaRPr sz="700"/>
          </a:p>
          <a:p>
            <a:pPr indent="-146050" lvl="1" marL="279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There is a thing call 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“psychosocial counseling”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besides “psychological counseling.”</a:t>
            </a:r>
            <a:endParaRPr sz="700"/>
          </a:p>
          <a:p>
            <a:pPr indent="-146050" lvl="1" marL="279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B2673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Psychosocial counseling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is a 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crucial skill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that a social worker must have, but it is 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not the primary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focus in training in </a:t>
            </a: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Vietnam</a:t>
            </a:r>
            <a:endParaRPr sz="700"/>
          </a:p>
          <a:p>
            <a:pPr indent="-146050" lvl="1" marL="279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B2673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EB2673"/>
                </a:solidFill>
                <a:latin typeface="Asap SemiBold"/>
                <a:ea typeface="Asap SemiBold"/>
                <a:cs typeface="Asap SemiBold"/>
                <a:sym typeface="Asap SemiBold"/>
              </a:rPr>
              <a:t>Idea’s Evolution:</a:t>
            </a: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 from parenting courses to Mental Health Therapy Resources Web App</a:t>
            </a:r>
            <a:endParaRPr sz="7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500" u="none" cap="none" strike="noStrike">
                <a:solidFill>
                  <a:srgbClr val="0177D8"/>
                </a:solidFill>
                <a:latin typeface="Asap"/>
                <a:ea typeface="Asap"/>
                <a:cs typeface="Asap"/>
                <a:sym typeface="Asap"/>
              </a:rPr>
              <a:t>SEEDU’s improvement strategy:</a:t>
            </a:r>
            <a:endParaRPr sz="700"/>
          </a:p>
          <a:p>
            <a:pPr indent="-146050" lvl="1" marL="279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More market research to come up with the optimal business model</a:t>
            </a:r>
            <a:endParaRPr sz="700"/>
          </a:p>
          <a:p>
            <a:pPr indent="-146050" lvl="1" marL="279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vi" sz="1300" u="none" cap="none" strike="noStrike">
                <a:solidFill>
                  <a:srgbClr val="000000"/>
                </a:solidFill>
                <a:latin typeface="Asap SemiBold"/>
                <a:ea typeface="Asap SemiBold"/>
                <a:cs typeface="Asap SemiBold"/>
                <a:sym typeface="Asap SemiBold"/>
              </a:rPr>
              <a:t>Work more closely with professionals in psychology and social work to establish verification standards for SEEDU counselors</a:t>
            </a:r>
            <a:endParaRPr sz="700"/>
          </a:p>
        </p:txBody>
      </p:sp>
      <p:grpSp>
        <p:nvGrpSpPr>
          <p:cNvPr id="402" name="Google Shape;402;p29"/>
          <p:cNvGrpSpPr/>
          <p:nvPr/>
        </p:nvGrpSpPr>
        <p:grpSpPr>
          <a:xfrm>
            <a:off x="3716801" y="623874"/>
            <a:ext cx="1359349" cy="926096"/>
            <a:chOff x="0" y="-38100"/>
            <a:chExt cx="818441" cy="850800"/>
          </a:xfrm>
        </p:grpSpPr>
        <p:sp>
          <p:nvSpPr>
            <p:cNvPr id="403" name="Google Shape;403;p29"/>
            <p:cNvSpPr/>
            <p:nvPr/>
          </p:nvSpPr>
          <p:spPr>
            <a:xfrm>
              <a:off x="0" y="0"/>
              <a:ext cx="818441" cy="145979"/>
            </a:xfrm>
            <a:custGeom>
              <a:rect b="b" l="l" r="r" t="t"/>
              <a:pathLst>
                <a:path extrusionOk="0" h="145979" w="818441">
                  <a:moveTo>
                    <a:pt x="72990" y="0"/>
                  </a:moveTo>
                  <a:lnTo>
                    <a:pt x="745451" y="0"/>
                  </a:lnTo>
                  <a:cubicBezTo>
                    <a:pt x="785762" y="0"/>
                    <a:pt x="818441" y="32679"/>
                    <a:pt x="818441" y="72990"/>
                  </a:cubicBezTo>
                  <a:lnTo>
                    <a:pt x="818441" y="72990"/>
                  </a:lnTo>
                  <a:cubicBezTo>
                    <a:pt x="818441" y="92348"/>
                    <a:pt x="810751" y="110913"/>
                    <a:pt x="797063" y="124601"/>
                  </a:cubicBezTo>
                  <a:cubicBezTo>
                    <a:pt x="783374" y="138289"/>
                    <a:pt x="764809" y="145979"/>
                    <a:pt x="745451" y="145979"/>
                  </a:cubicBezTo>
                  <a:lnTo>
                    <a:pt x="72990" y="145979"/>
                  </a:lnTo>
                  <a:cubicBezTo>
                    <a:pt x="32679" y="145979"/>
                    <a:pt x="0" y="113301"/>
                    <a:pt x="0" y="72990"/>
                  </a:cubicBezTo>
                  <a:lnTo>
                    <a:pt x="0" y="72990"/>
                  </a:lnTo>
                  <a:cubicBezTo>
                    <a:pt x="0" y="32679"/>
                    <a:pt x="32679" y="0"/>
                    <a:pt x="72990" y="0"/>
                  </a:cubicBezTo>
                  <a:close/>
                </a:path>
              </a:pathLst>
            </a:custGeom>
            <a:solidFill>
              <a:srgbClr val="6CE5E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9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5" name="Google Shape;405;p29"/>
          <p:cNvGrpSpPr/>
          <p:nvPr/>
        </p:nvGrpSpPr>
        <p:grpSpPr>
          <a:xfrm>
            <a:off x="6" y="-49308"/>
            <a:ext cx="3532304" cy="5216002"/>
            <a:chOff x="0" y="-38100"/>
            <a:chExt cx="1860576" cy="2747433"/>
          </a:xfrm>
        </p:grpSpPr>
        <p:sp>
          <p:nvSpPr>
            <p:cNvPr id="406" name="Google Shape;406;p29"/>
            <p:cNvSpPr/>
            <p:nvPr/>
          </p:nvSpPr>
          <p:spPr>
            <a:xfrm>
              <a:off x="0" y="0"/>
              <a:ext cx="1860576" cy="2709333"/>
            </a:xfrm>
            <a:custGeom>
              <a:rect b="b" l="l" r="r" t="t"/>
              <a:pathLst>
                <a:path extrusionOk="0" h="2709333" w="1860576">
                  <a:moveTo>
                    <a:pt x="55891" y="0"/>
                  </a:moveTo>
                  <a:lnTo>
                    <a:pt x="1804685" y="0"/>
                  </a:lnTo>
                  <a:cubicBezTo>
                    <a:pt x="1819508" y="0"/>
                    <a:pt x="1833724" y="5889"/>
                    <a:pt x="1844206" y="16370"/>
                  </a:cubicBezTo>
                  <a:cubicBezTo>
                    <a:pt x="1854688" y="26852"/>
                    <a:pt x="1860576" y="41068"/>
                    <a:pt x="1860576" y="55891"/>
                  </a:cubicBezTo>
                  <a:lnTo>
                    <a:pt x="1860576" y="2653442"/>
                  </a:lnTo>
                  <a:cubicBezTo>
                    <a:pt x="1860576" y="2668265"/>
                    <a:pt x="1854688" y="2682481"/>
                    <a:pt x="1844206" y="2692963"/>
                  </a:cubicBezTo>
                  <a:cubicBezTo>
                    <a:pt x="1833724" y="2703445"/>
                    <a:pt x="1819508" y="2709333"/>
                    <a:pt x="1804685" y="2709333"/>
                  </a:cubicBezTo>
                  <a:lnTo>
                    <a:pt x="55891" y="2709333"/>
                  </a:lnTo>
                  <a:cubicBezTo>
                    <a:pt x="25023" y="2709333"/>
                    <a:pt x="0" y="2684310"/>
                    <a:pt x="0" y="2653442"/>
                  </a:cubicBezTo>
                  <a:lnTo>
                    <a:pt x="0" y="55891"/>
                  </a:lnTo>
                  <a:cubicBezTo>
                    <a:pt x="0" y="41068"/>
                    <a:pt x="5889" y="26852"/>
                    <a:pt x="16370" y="16370"/>
                  </a:cubicBezTo>
                  <a:cubicBezTo>
                    <a:pt x="26852" y="5889"/>
                    <a:pt x="41068" y="0"/>
                    <a:pt x="558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85725">
              <a:solidFill>
                <a:srgbClr val="0177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9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8" name="Google Shape;408;p29"/>
          <p:cNvGrpSpPr/>
          <p:nvPr/>
        </p:nvGrpSpPr>
        <p:grpSpPr>
          <a:xfrm>
            <a:off x="42069" y="4505122"/>
            <a:ext cx="3448154" cy="1829480"/>
            <a:chOff x="0" y="-66675"/>
            <a:chExt cx="1385079" cy="879600"/>
          </a:xfrm>
        </p:grpSpPr>
        <p:sp>
          <p:nvSpPr>
            <p:cNvPr id="409" name="Google Shape;409;p29"/>
            <p:cNvSpPr/>
            <p:nvPr/>
          </p:nvSpPr>
          <p:spPr>
            <a:xfrm>
              <a:off x="0" y="0"/>
              <a:ext cx="1385079" cy="152919"/>
            </a:xfrm>
            <a:custGeom>
              <a:rect b="b" l="l" r="r" t="t"/>
              <a:pathLst>
                <a:path extrusionOk="0" h="152919" w="1385079">
                  <a:moveTo>
                    <a:pt x="66304" y="0"/>
                  </a:moveTo>
                  <a:lnTo>
                    <a:pt x="1318776" y="0"/>
                  </a:lnTo>
                  <a:cubicBezTo>
                    <a:pt x="1336361" y="0"/>
                    <a:pt x="1353225" y="6986"/>
                    <a:pt x="1365660" y="19420"/>
                  </a:cubicBezTo>
                  <a:cubicBezTo>
                    <a:pt x="1378094" y="31854"/>
                    <a:pt x="1385079" y="48719"/>
                    <a:pt x="1385079" y="66304"/>
                  </a:cubicBezTo>
                  <a:lnTo>
                    <a:pt x="1385079" y="86616"/>
                  </a:lnTo>
                  <a:cubicBezTo>
                    <a:pt x="1385079" y="104200"/>
                    <a:pt x="1378094" y="121065"/>
                    <a:pt x="1365660" y="133499"/>
                  </a:cubicBezTo>
                  <a:cubicBezTo>
                    <a:pt x="1353225" y="145934"/>
                    <a:pt x="1336361" y="152919"/>
                    <a:pt x="1318776" y="152919"/>
                  </a:cubicBezTo>
                  <a:lnTo>
                    <a:pt x="66304" y="152919"/>
                  </a:lnTo>
                  <a:cubicBezTo>
                    <a:pt x="48719" y="152919"/>
                    <a:pt x="31854" y="145934"/>
                    <a:pt x="19420" y="133499"/>
                  </a:cubicBezTo>
                  <a:cubicBezTo>
                    <a:pt x="6986" y="121065"/>
                    <a:pt x="0" y="104200"/>
                    <a:pt x="0" y="86616"/>
                  </a:cubicBezTo>
                  <a:lnTo>
                    <a:pt x="0" y="66304"/>
                  </a:lnTo>
                  <a:cubicBezTo>
                    <a:pt x="0" y="48719"/>
                    <a:pt x="6986" y="31854"/>
                    <a:pt x="19420" y="19420"/>
                  </a:cubicBezTo>
                  <a:cubicBezTo>
                    <a:pt x="31854" y="6986"/>
                    <a:pt x="48719" y="0"/>
                    <a:pt x="66304" y="0"/>
                  </a:cubicBezTo>
                  <a:close/>
                </a:path>
              </a:pathLst>
            </a:custGeom>
            <a:solidFill>
              <a:srgbClr val="0177D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410" name="Google Shape;410;p29"/>
            <p:cNvSpPr txBox="1"/>
            <p:nvPr/>
          </p:nvSpPr>
          <p:spPr>
            <a:xfrm>
              <a:off x="0" y="-66675"/>
              <a:ext cx="812700" cy="8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vi" sz="1200" u="none" cap="none" strike="noStrike">
                  <a:solidFill>
                    <a:srgbClr val="FDFDFD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A1. Social Mantra</a:t>
              </a:r>
              <a:endParaRPr sz="700"/>
            </a:p>
          </p:txBody>
        </p:sp>
      </p:grpSp>
      <p:sp>
        <p:nvSpPr>
          <p:cNvPr id="411" name="Google Shape;411;p29"/>
          <p:cNvSpPr txBox="1"/>
          <p:nvPr/>
        </p:nvSpPr>
        <p:spPr>
          <a:xfrm>
            <a:off x="144456" y="319950"/>
            <a:ext cx="32433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900" u="none" cap="none" strike="noStrike">
                <a:solidFill>
                  <a:srgbClr val="FF5757"/>
                </a:solidFill>
                <a:latin typeface="Josefin Sans"/>
                <a:ea typeface="Josefin Sans"/>
                <a:cs typeface="Josefin Sans"/>
                <a:sym typeface="Josefin Sans"/>
              </a:rPr>
              <a:t>Tables of Content</a:t>
            </a:r>
            <a:endParaRPr sz="700"/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A. SOCIAL SOLUTION IDEA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A1. Social Mantra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A2. Vision - Mission (Align with UN goals)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A3.1 Target Social Issues 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A3.2 Root causes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A3.3 Current Solution Landscape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A4.1 Social Solution Design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A4.2 Newness of Solution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3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B. STAKEHOLDER SUPPORT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B1. Stakeholder Engagement Strategy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B2. Social Support Campaign Performance</a:t>
            </a:r>
            <a:endParaRPr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C. AGILITY</a:t>
            </a:r>
            <a:endParaRPr sz="700"/>
          </a:p>
          <a:p>
            <a:pPr indent="0" lvl="0" marL="0" marR="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12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C1. Improvement Strategy</a:t>
            </a:r>
            <a:endParaRPr sz="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B6FF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640" y="977172"/>
            <a:ext cx="2598063" cy="3189156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0"/>
          <p:cNvSpPr txBox="1"/>
          <p:nvPr/>
        </p:nvSpPr>
        <p:spPr>
          <a:xfrm>
            <a:off x="1295242" y="1731225"/>
            <a:ext cx="6927900" cy="30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vi" sz="6700" u="none" cap="none" strike="noStrike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THANK YOU FOR LISTENING </a:t>
            </a:r>
            <a:endParaRPr sz="700"/>
          </a:p>
          <a:p>
            <a:pPr indent="0" lvl="0" marL="0" marR="0" rtl="0" algn="ctr">
              <a:lnSpc>
                <a:spcPct val="98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700" u="none" cap="none" strike="noStrike">
              <a:solidFill>
                <a:srgbClr val="FFFFFF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grpSp>
        <p:nvGrpSpPr>
          <p:cNvPr id="418" name="Google Shape;418;p30"/>
          <p:cNvGrpSpPr/>
          <p:nvPr/>
        </p:nvGrpSpPr>
        <p:grpSpPr>
          <a:xfrm>
            <a:off x="7003981" y="810622"/>
            <a:ext cx="1720418" cy="1761129"/>
            <a:chOff x="3" y="0"/>
            <a:chExt cx="4587780" cy="4696343"/>
          </a:xfrm>
        </p:grpSpPr>
        <p:pic>
          <p:nvPicPr>
            <p:cNvPr id="419" name="Google Shape;419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2467324">
              <a:off x="932664" y="419435"/>
              <a:ext cx="2722458" cy="385747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20" name="Google Shape;420;p30"/>
            <p:cNvGrpSpPr/>
            <p:nvPr/>
          </p:nvGrpSpPr>
          <p:grpSpPr>
            <a:xfrm rot="2086932">
              <a:off x="2594317" y="1182512"/>
              <a:ext cx="923710" cy="880411"/>
              <a:chOff x="0" y="0"/>
              <a:chExt cx="812800" cy="774700"/>
            </a:xfrm>
          </p:grpSpPr>
          <p:sp>
            <p:nvSpPr>
              <p:cNvPr id="421" name="Google Shape;421;p30"/>
              <p:cNvSpPr/>
              <p:nvPr/>
            </p:nvSpPr>
            <p:spPr>
              <a:xfrm>
                <a:off x="0" y="0"/>
                <a:ext cx="812800" cy="774700"/>
              </a:xfrm>
              <a:custGeom>
                <a:rect b="b" l="l" r="r" t="t"/>
                <a:pathLst>
                  <a:path extrusionOk="0"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38B6FF"/>
              </a:solidFill>
              <a:ln>
                <a:noFill/>
              </a:ln>
            </p:spPr>
          </p:sp>
          <p:sp>
            <p:nvSpPr>
              <p:cNvPr id="422" name="Google Shape;422;p30"/>
              <p:cNvSpPr txBox="1"/>
              <p:nvPr/>
            </p:nvSpPr>
            <p:spPr>
              <a:xfrm>
                <a:off x="228600" y="228600"/>
                <a:ext cx="3555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