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9" r:id="rId1"/>
    <p:sldMasterId id="2147483720" r:id="rId2"/>
    <p:sldMasterId id="2147483721" r:id="rId3"/>
  </p:sldMasterIdLst>
  <p:notesMasterIdLst>
    <p:notesMasterId r:id="rId66"/>
  </p:notesMasterIdLst>
  <p:sldIdLst>
    <p:sldId id="256" r:id="rId4"/>
    <p:sldId id="257" r:id="rId5"/>
    <p:sldId id="258" r:id="rId6"/>
    <p:sldId id="259" r:id="rId7"/>
    <p:sldId id="262" r:id="rId8"/>
    <p:sldId id="263" r:id="rId9"/>
    <p:sldId id="260" r:id="rId10"/>
    <p:sldId id="261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</p:sldIdLst>
  <p:sldSz cx="9144000" cy="5143500" type="screen16x9"/>
  <p:notesSz cx="6858000" cy="9144000"/>
  <p:embeddedFontLst>
    <p:embeddedFont>
      <p:font typeface="Anaheim" panose="020B0604020202020204" charset="0"/>
      <p:regular r:id="rId67"/>
    </p:embeddedFont>
    <p:embeddedFont>
      <p:font typeface="Bebas Neue" panose="020B0606020202050201" pitchFamily="34" charset="0"/>
      <p:regular r:id="rId68"/>
    </p:embeddedFont>
    <p:embeddedFont>
      <p:font typeface="Cambria" panose="02040503050406030204" pitchFamily="18" charset="0"/>
      <p:regular r:id="rId69"/>
      <p:bold r:id="rId70"/>
      <p:italic r:id="rId71"/>
      <p:boldItalic r:id="rId72"/>
    </p:embeddedFont>
    <p:embeddedFont>
      <p:font typeface="Dancing Script" panose="020B0604020202020204" charset="0"/>
      <p:regular r:id="rId73"/>
      <p:bold r:id="rId74"/>
    </p:embeddedFont>
    <p:embeddedFont>
      <p:font typeface="Golos Text" panose="020B0604020202020204" charset="0"/>
      <p:regular r:id="rId75"/>
      <p:bold r:id="rId76"/>
    </p:embeddedFont>
    <p:embeddedFont>
      <p:font typeface="Golos Text ExtraBold" panose="020B0604020202020204" charset="0"/>
      <p:bold r:id="rId77"/>
    </p:embeddedFont>
    <p:embeddedFont>
      <p:font typeface="Golos Text Medium" panose="020B0604020202020204" charset="0"/>
      <p:regular r:id="rId78"/>
      <p:bold r:id="rId79"/>
    </p:embeddedFont>
    <p:embeddedFont>
      <p:font typeface="Great Vibes" panose="020B0604020202020204" charset="0"/>
      <p:regular r:id="rId80"/>
    </p:embeddedFont>
    <p:embeddedFont>
      <p:font typeface="Nunito Light" pitchFamily="2" charset="0"/>
      <p:regular r:id="rId81"/>
    </p:embeddedFont>
    <p:embeddedFont>
      <p:font typeface="PT Sans" panose="020B0503020203020204" pitchFamily="34" charset="0"/>
      <p:regular r:id="rId82"/>
      <p:bold r:id="rId83"/>
      <p:italic r:id="rId84"/>
      <p:boldItalic r:id="rId8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83CCFB4-85BA-48F0-B9EA-33ABA782111C}">
  <a:tblStyle styleId="{983CCFB4-85BA-48F0-B9EA-33ABA782111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font" Target="fonts/font2.fntdata"/><Relationship Id="rId84" Type="http://schemas.openxmlformats.org/officeDocument/2006/relationships/font" Target="fonts/font18.fntdata"/><Relationship Id="rId89" Type="http://schemas.openxmlformats.org/officeDocument/2006/relationships/tableStyles" Target="tableStyle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font" Target="fonts/font8.fntdata"/><Relationship Id="rId79" Type="http://schemas.openxmlformats.org/officeDocument/2006/relationships/font" Target="fonts/font13.fntdata"/><Relationship Id="rId5" Type="http://schemas.openxmlformats.org/officeDocument/2006/relationships/slide" Target="slides/slide2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3.fntdata"/><Relationship Id="rId77" Type="http://schemas.openxmlformats.org/officeDocument/2006/relationships/font" Target="fonts/font11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6.fntdata"/><Relationship Id="rId80" Type="http://schemas.openxmlformats.org/officeDocument/2006/relationships/font" Target="fonts/font14.fntdata"/><Relationship Id="rId85" Type="http://schemas.openxmlformats.org/officeDocument/2006/relationships/font" Target="fonts/font1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1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83" Type="http://schemas.openxmlformats.org/officeDocument/2006/relationships/font" Target="fonts/font17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7.fntdata"/><Relationship Id="rId78" Type="http://schemas.openxmlformats.org/officeDocument/2006/relationships/font" Target="fonts/font12.fntdata"/><Relationship Id="rId81" Type="http://schemas.openxmlformats.org/officeDocument/2006/relationships/font" Target="fonts/font15.fntdata"/><Relationship Id="rId86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10.fntdata"/><Relationship Id="rId7" Type="http://schemas.openxmlformats.org/officeDocument/2006/relationships/slide" Target="slides/slide4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notesMaster" Target="notesMasters/notesMaster1.xml"/><Relationship Id="rId87" Type="http://schemas.openxmlformats.org/officeDocument/2006/relationships/viewProps" Target="viewProps.xml"/><Relationship Id="rId61" Type="http://schemas.openxmlformats.org/officeDocument/2006/relationships/slide" Target="slides/slide58.xml"/><Relationship Id="rId82" Type="http://schemas.openxmlformats.org/officeDocument/2006/relationships/font" Target="fonts/font16.fntdata"/><Relationship Id="rId19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23c2eacc8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223c2eacc8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223c2eacc88_0_236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223c2eacc88_0_236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223c2eacc88_0_236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223c2eacc88_0_236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223dc9b04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223dc9b04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2435bb61f48_2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2435bb61f48_2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2435bb61f48_2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2435bb61f48_2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23dc9b04a4_9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223dc9b04a4_9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223dc9b04a4_9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223dc9b04a4_9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2435bb61f48_2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2435bb61f48_2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2435bb61f48_18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2435bb61f48_18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2435bb61f48_18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2435bb61f48_18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2435bb61f48_18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2435bb61f48_18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223dc9b04a4_9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223dc9b04a4_9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223c2eacc88_0_236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223c2eacc88_0_236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223dc9b04a4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223dc9b04a4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223c2eacc88_0_238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223c2eacc88_0_238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223dc9b04a4_7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223dc9b04a4_7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223dc9b04a4_7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223dc9b04a4_7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223dc9b04a4_7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223dc9b04a4_7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2439447165a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2439447165a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223dc9b04a4_9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223dc9b04a4_9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223c2eacc88_1_15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223c2eacc88_1_15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2435bb61f48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2435bb61f48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223dc9b04a4_9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223dc9b04a4_9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223c2eacc88_0_237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223c2eacc88_0_237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2435bb61f48_18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" name="Google Shape;771;g2435bb61f48_18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2435bb61f48_7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Google Shape;786;g2435bb61f48_7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2435bb61f48_15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" name="Google Shape;793;g2435bb61f48_15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2435bb61f48_15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2435bb61f48_15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223dc9b04a4_7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223dc9b04a4_7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223c2eacc88_1_1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223c2eacc88_1_1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2435bb61f48_7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2435bb61f48_7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223c2eacc88_2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223c2eacc88_2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223c2eacc88_1_1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223c2eacc88_1_1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2435bb61f48_7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2435bb61f48_7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223dc9b04a4_1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223dc9b04a4_1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g223dc9b04a4_1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8" name="Google Shape;888;g223dc9b04a4_1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223dc9b04a4_1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223dc9b04a4_1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223dc9b04a4_9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223dc9b04a4_9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223c2eacc88_0_23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" name="Google Shape;920;g223c2eacc88_0_23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223c2eacc88_1_7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223c2eacc88_1_7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2435bb61f48_2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" name="Google Shape;949;g2435bb61f48_2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223c2eacc88_1_1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223c2eacc88_1_1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223c2eacc88_1_8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223c2eacc88_1_8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223dc9b04a4_9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223dc9b04a4_9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223c2eacc88_1_1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" name="Google Shape;1050;g223c2eacc88_1_1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223c2eacc88_2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4" name="Google Shape;1064;g223c2eacc88_2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223c2eacc88_2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223c2eacc88_2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g223c2eacc88_2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2" name="Google Shape;1112;g223c2eacc88_2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g223c2eacc88_2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8" name="Google Shape;1118;g223c2eacc88_2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g223c2eacc88_2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7" name="Google Shape;1127;g223c2eacc88_2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g24367b396a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3" name="Google Shape;1133;g24367b396a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g24367b396a6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9" name="Google Shape;1149;g24367b396a6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g2435bb61f48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Google Shape;1167;g2435bb61f48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223c2eacc88_1_1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223c2eacc88_1_1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g2435bb61f48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0" name="Google Shape;1180;g2435bb61f48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g223c2eacc88_1_7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9" name="Google Shape;1189;g223c2eacc88_1_7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223c2eacc88_1_8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8" name="Google Shape;1198;g223c2eacc88_1_8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g2439447165a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8" name="Google Shape;1208;g2439447165a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g223dc9b04a4_1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7" name="Google Shape;1217;g223dc9b04a4_1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g223dc9b04a4_1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8" name="Google Shape;1228;g223dc9b04a4_1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223c2eacc88_1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8" name="Google Shape;1238;g223c2eacc88_1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1480350" y="1257975"/>
            <a:ext cx="61833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900">
                <a:solidFill>
                  <a:srgbClr val="2D3844"/>
                </a:solidFill>
              </a:defRPr>
            </a:lvl1pPr>
            <a:lvl2pPr lvl="1" algn="ctr" rtl="0">
              <a:spcBef>
                <a:spcPts val="2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1480350" y="3019875"/>
            <a:ext cx="4528800" cy="475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p14"/>
          <p:cNvSpPr/>
          <p:nvPr/>
        </p:nvSpPr>
        <p:spPr>
          <a:xfrm>
            <a:off x="0" y="3533275"/>
            <a:ext cx="9144000" cy="1610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5"/>
          <p:cNvPicPr preferRelativeResize="0"/>
          <p:nvPr/>
        </p:nvPicPr>
        <p:blipFill rotWithShape="1">
          <a:blip r:embed="rId2">
            <a:alphaModFix/>
          </a:blip>
          <a:srcRect r="7800"/>
          <a:stretch/>
        </p:blipFill>
        <p:spPr>
          <a:xfrm>
            <a:off x="713225" y="0"/>
            <a:ext cx="84307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5"/>
          <p:cNvSpPr txBox="1">
            <a:spLocks noGrp="1"/>
          </p:cNvSpPr>
          <p:nvPr>
            <p:ph type="title"/>
          </p:nvPr>
        </p:nvSpPr>
        <p:spPr>
          <a:xfrm>
            <a:off x="3187025" y="1835175"/>
            <a:ext cx="4477500" cy="12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title" idx="2" hasCustomPrompt="1"/>
          </p:nvPr>
        </p:nvSpPr>
        <p:spPr>
          <a:xfrm>
            <a:off x="1671275" y="1835175"/>
            <a:ext cx="1219200" cy="1256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3187025" y="3365975"/>
            <a:ext cx="4477500" cy="4119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720000" y="4467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720000" y="1215751"/>
            <a:ext cx="7704000" cy="4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 sz="1200"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5055284" y="3474574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subTitle" idx="2"/>
          </p:nvPr>
        </p:nvSpPr>
        <p:spPr>
          <a:xfrm>
            <a:off x="1583300" y="3474574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ubTitle" idx="3"/>
          </p:nvPr>
        </p:nvSpPr>
        <p:spPr>
          <a:xfrm>
            <a:off x="5055275" y="3166550"/>
            <a:ext cx="2505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ubTitle" idx="4"/>
          </p:nvPr>
        </p:nvSpPr>
        <p:spPr>
          <a:xfrm>
            <a:off x="1583075" y="3166550"/>
            <a:ext cx="2505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/>
          <p:nvPr/>
        </p:nvSpPr>
        <p:spPr>
          <a:xfrm>
            <a:off x="-11000" y="0"/>
            <a:ext cx="9155100" cy="4603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720000" y="44640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1030150" y="927100"/>
            <a:ext cx="3834900" cy="107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subTitle" idx="1"/>
          </p:nvPr>
        </p:nvSpPr>
        <p:spPr>
          <a:xfrm>
            <a:off x="1030150" y="2264750"/>
            <a:ext cx="3834900" cy="200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 Light"/>
              <a:buChar char="●"/>
              <a:defRPr sz="12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 Light"/>
              <a:buChar char="○"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unito Light"/>
              <a:buChar char="■"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unito Light"/>
              <a:buChar char="●"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unito Light"/>
              <a:buChar char="○"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unito Light"/>
              <a:buChar char="■"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Nunito Light"/>
              <a:buChar char="●"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Nunito Light"/>
              <a:buChar char="○"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Font typeface="Nunito Light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79" name="Google Shape;79;p19"/>
          <p:cNvPicPr preferRelativeResize="0"/>
          <p:nvPr/>
        </p:nvPicPr>
        <p:blipFill rotWithShape="1">
          <a:blip r:embed="rId2">
            <a:alphaModFix/>
          </a:blip>
          <a:srcRect l="26336" r="20480"/>
          <a:stretch/>
        </p:blipFill>
        <p:spPr>
          <a:xfrm>
            <a:off x="5148275" y="0"/>
            <a:ext cx="39957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>
            <a:spLocks noGrp="1"/>
          </p:cNvSpPr>
          <p:nvPr>
            <p:ph type="title"/>
          </p:nvPr>
        </p:nvSpPr>
        <p:spPr>
          <a:xfrm>
            <a:off x="1751200" y="1698025"/>
            <a:ext cx="4749900" cy="16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pic>
        <p:nvPicPr>
          <p:cNvPr id="82" name="Google Shape;8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729084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1"/>
          <p:cNvSpPr txBox="1">
            <a:spLocks noGrp="1"/>
          </p:cNvSpPr>
          <p:nvPr>
            <p:ph type="title"/>
          </p:nvPr>
        </p:nvSpPr>
        <p:spPr>
          <a:xfrm>
            <a:off x="2505100" y="1135975"/>
            <a:ext cx="4872900" cy="161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1"/>
          <p:cNvSpPr txBox="1">
            <a:spLocks noGrp="1"/>
          </p:cNvSpPr>
          <p:nvPr>
            <p:ph type="subTitle" idx="1"/>
          </p:nvPr>
        </p:nvSpPr>
        <p:spPr>
          <a:xfrm>
            <a:off x="2505100" y="2670025"/>
            <a:ext cx="4872900" cy="6711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1"/>
          <p:cNvSpPr/>
          <p:nvPr/>
        </p:nvSpPr>
        <p:spPr>
          <a:xfrm>
            <a:off x="0" y="3533400"/>
            <a:ext cx="9144000" cy="1610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"/>
          <p:cNvSpPr>
            <a:spLocks noGrp="1"/>
          </p:cNvSpPr>
          <p:nvPr>
            <p:ph type="pic" idx="2"/>
          </p:nvPr>
        </p:nvSpPr>
        <p:spPr>
          <a:xfrm>
            <a:off x="9900" y="-4175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22"/>
          <p:cNvSpPr txBox="1">
            <a:spLocks noGrp="1"/>
          </p:cNvSpPr>
          <p:nvPr>
            <p:ph type="title"/>
          </p:nvPr>
        </p:nvSpPr>
        <p:spPr>
          <a:xfrm>
            <a:off x="720000" y="4031300"/>
            <a:ext cx="7704000" cy="5727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3"/>
          <p:cNvSpPr txBox="1">
            <a:spLocks noGrp="1"/>
          </p:cNvSpPr>
          <p:nvPr>
            <p:ph type="title" hasCustomPrompt="1"/>
          </p:nvPr>
        </p:nvSpPr>
        <p:spPr>
          <a:xfrm>
            <a:off x="1632850" y="1353525"/>
            <a:ext cx="6576000" cy="13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94" name="Google Shape;94;p23"/>
          <p:cNvSpPr txBox="1">
            <a:spLocks noGrp="1"/>
          </p:cNvSpPr>
          <p:nvPr>
            <p:ph type="subTitle" idx="1"/>
          </p:nvPr>
        </p:nvSpPr>
        <p:spPr>
          <a:xfrm>
            <a:off x="1632850" y="2699925"/>
            <a:ext cx="6576000" cy="4971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 txBox="1">
            <a:spLocks noGrp="1"/>
          </p:cNvSpPr>
          <p:nvPr>
            <p:ph type="title"/>
          </p:nvPr>
        </p:nvSpPr>
        <p:spPr>
          <a:xfrm>
            <a:off x="713375" y="445025"/>
            <a:ext cx="771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ubTitle" idx="1"/>
          </p:nvPr>
        </p:nvSpPr>
        <p:spPr>
          <a:xfrm>
            <a:off x="2132163" y="2106714"/>
            <a:ext cx="2305500" cy="5727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subTitle" idx="2"/>
          </p:nvPr>
        </p:nvSpPr>
        <p:spPr>
          <a:xfrm>
            <a:off x="5441020" y="2106625"/>
            <a:ext cx="2305500" cy="5727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subTitle" idx="3"/>
          </p:nvPr>
        </p:nvSpPr>
        <p:spPr>
          <a:xfrm>
            <a:off x="5441029" y="3856850"/>
            <a:ext cx="2305500" cy="572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subTitle" idx="4"/>
          </p:nvPr>
        </p:nvSpPr>
        <p:spPr>
          <a:xfrm>
            <a:off x="2132138" y="3857027"/>
            <a:ext cx="2305500" cy="572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title" idx="5" hasCustomPrompt="1"/>
          </p:nvPr>
        </p:nvSpPr>
        <p:spPr>
          <a:xfrm>
            <a:off x="1397450" y="1445698"/>
            <a:ext cx="734700" cy="5724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3" name="Google Shape;103;p25"/>
          <p:cNvSpPr txBox="1">
            <a:spLocks noGrp="1"/>
          </p:cNvSpPr>
          <p:nvPr>
            <p:ph type="title" idx="6" hasCustomPrompt="1"/>
          </p:nvPr>
        </p:nvSpPr>
        <p:spPr>
          <a:xfrm>
            <a:off x="4706325" y="3183027"/>
            <a:ext cx="734700" cy="5724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4" name="Google Shape;104;p25"/>
          <p:cNvSpPr txBox="1">
            <a:spLocks noGrp="1"/>
          </p:cNvSpPr>
          <p:nvPr>
            <p:ph type="title" idx="7" hasCustomPrompt="1"/>
          </p:nvPr>
        </p:nvSpPr>
        <p:spPr>
          <a:xfrm>
            <a:off x="4706325" y="1445625"/>
            <a:ext cx="734700" cy="5727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5" name="Google Shape;105;p25"/>
          <p:cNvSpPr txBox="1">
            <a:spLocks noGrp="1"/>
          </p:cNvSpPr>
          <p:nvPr>
            <p:ph type="title" idx="8" hasCustomPrompt="1"/>
          </p:nvPr>
        </p:nvSpPr>
        <p:spPr>
          <a:xfrm>
            <a:off x="1397450" y="3183098"/>
            <a:ext cx="734700" cy="5724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6" name="Google Shape;106;p25"/>
          <p:cNvSpPr txBox="1">
            <a:spLocks noGrp="1"/>
          </p:cNvSpPr>
          <p:nvPr>
            <p:ph type="subTitle" idx="9"/>
          </p:nvPr>
        </p:nvSpPr>
        <p:spPr>
          <a:xfrm>
            <a:off x="2132150" y="1445625"/>
            <a:ext cx="2305500" cy="7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7" name="Google Shape;107;p25"/>
          <p:cNvSpPr txBox="1">
            <a:spLocks noGrp="1"/>
          </p:cNvSpPr>
          <p:nvPr>
            <p:ph type="subTitle" idx="13"/>
          </p:nvPr>
        </p:nvSpPr>
        <p:spPr>
          <a:xfrm>
            <a:off x="5441025" y="1445625"/>
            <a:ext cx="2305500" cy="7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subTitle" idx="14"/>
          </p:nvPr>
        </p:nvSpPr>
        <p:spPr>
          <a:xfrm>
            <a:off x="2132150" y="3183100"/>
            <a:ext cx="2305500" cy="7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subTitle" idx="15"/>
          </p:nvPr>
        </p:nvSpPr>
        <p:spPr>
          <a:xfrm>
            <a:off x="5441025" y="3183025"/>
            <a:ext cx="2305500" cy="7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0" y="0"/>
            <a:ext cx="734700" cy="518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6"/>
          <p:cNvSpPr txBox="1">
            <a:spLocks noGrp="1"/>
          </p:cNvSpPr>
          <p:nvPr>
            <p:ph type="title"/>
          </p:nvPr>
        </p:nvSpPr>
        <p:spPr>
          <a:xfrm>
            <a:off x="713225" y="854638"/>
            <a:ext cx="3444300" cy="11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6"/>
          <p:cNvSpPr/>
          <p:nvPr/>
        </p:nvSpPr>
        <p:spPr>
          <a:xfrm>
            <a:off x="0" y="3380425"/>
            <a:ext cx="9144000" cy="181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7"/>
          <p:cNvSpPr/>
          <p:nvPr/>
        </p:nvSpPr>
        <p:spPr>
          <a:xfrm>
            <a:off x="-11000" y="0"/>
            <a:ext cx="9144000" cy="27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12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8"/>
          <p:cNvSpPr txBox="1">
            <a:spLocks noGrp="1"/>
          </p:cNvSpPr>
          <p:nvPr>
            <p:ph type="subTitle" idx="1"/>
          </p:nvPr>
        </p:nvSpPr>
        <p:spPr>
          <a:xfrm>
            <a:off x="5030713" y="2663863"/>
            <a:ext cx="23790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1" name="Google Shape;121;p28"/>
          <p:cNvSpPr txBox="1">
            <a:spLocks noGrp="1"/>
          </p:cNvSpPr>
          <p:nvPr>
            <p:ph type="subTitle" idx="2"/>
          </p:nvPr>
        </p:nvSpPr>
        <p:spPr>
          <a:xfrm>
            <a:off x="1734275" y="2663863"/>
            <a:ext cx="23790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2" name="Google Shape;122;p28"/>
          <p:cNvSpPr txBox="1">
            <a:spLocks noGrp="1"/>
          </p:cNvSpPr>
          <p:nvPr>
            <p:ph type="subTitle" idx="3"/>
          </p:nvPr>
        </p:nvSpPr>
        <p:spPr>
          <a:xfrm>
            <a:off x="5030723" y="3058363"/>
            <a:ext cx="2379000" cy="8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3" name="Google Shape;123;p28"/>
          <p:cNvSpPr txBox="1">
            <a:spLocks noGrp="1"/>
          </p:cNvSpPr>
          <p:nvPr>
            <p:ph type="subTitle" idx="4"/>
          </p:nvPr>
        </p:nvSpPr>
        <p:spPr>
          <a:xfrm>
            <a:off x="1734275" y="3058363"/>
            <a:ext cx="2379000" cy="8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11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9"/>
          <p:cNvSpPr txBox="1">
            <a:spLocks noGrp="1"/>
          </p:cNvSpPr>
          <p:nvPr>
            <p:ph type="title"/>
          </p:nvPr>
        </p:nvSpPr>
        <p:spPr>
          <a:xfrm>
            <a:off x="713225" y="1669000"/>
            <a:ext cx="2970000" cy="190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9"/>
          <p:cNvSpPr txBox="1">
            <a:spLocks noGrp="1"/>
          </p:cNvSpPr>
          <p:nvPr>
            <p:ph type="subTitle" idx="1"/>
          </p:nvPr>
        </p:nvSpPr>
        <p:spPr>
          <a:xfrm>
            <a:off x="4488425" y="1474400"/>
            <a:ext cx="3736500" cy="52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subTitle" idx="2"/>
          </p:nvPr>
        </p:nvSpPr>
        <p:spPr>
          <a:xfrm>
            <a:off x="4488425" y="2738350"/>
            <a:ext cx="3736500" cy="52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29"/>
          <p:cNvSpPr txBox="1">
            <a:spLocks noGrp="1"/>
          </p:cNvSpPr>
          <p:nvPr>
            <p:ph type="subTitle" idx="3"/>
          </p:nvPr>
        </p:nvSpPr>
        <p:spPr>
          <a:xfrm>
            <a:off x="4488425" y="4043600"/>
            <a:ext cx="3736500" cy="52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29"/>
          <p:cNvSpPr txBox="1">
            <a:spLocks noGrp="1"/>
          </p:cNvSpPr>
          <p:nvPr>
            <p:ph type="subTitle" idx="4"/>
          </p:nvPr>
        </p:nvSpPr>
        <p:spPr>
          <a:xfrm>
            <a:off x="4488425" y="714800"/>
            <a:ext cx="3736500" cy="75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0" name="Google Shape;130;p29"/>
          <p:cNvSpPr txBox="1">
            <a:spLocks noGrp="1"/>
          </p:cNvSpPr>
          <p:nvPr>
            <p:ph type="subTitle" idx="5"/>
          </p:nvPr>
        </p:nvSpPr>
        <p:spPr>
          <a:xfrm>
            <a:off x="4488425" y="1978747"/>
            <a:ext cx="3736500" cy="75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9"/>
          <p:cNvSpPr txBox="1">
            <a:spLocks noGrp="1"/>
          </p:cNvSpPr>
          <p:nvPr>
            <p:ph type="subTitle" idx="6"/>
          </p:nvPr>
        </p:nvSpPr>
        <p:spPr>
          <a:xfrm>
            <a:off x="4488425" y="3283994"/>
            <a:ext cx="3736500" cy="75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0"/>
          <p:cNvSpPr txBox="1">
            <a:spLocks noGrp="1"/>
          </p:cNvSpPr>
          <p:nvPr>
            <p:ph type="title"/>
          </p:nvPr>
        </p:nvSpPr>
        <p:spPr>
          <a:xfrm>
            <a:off x="1199400" y="2823763"/>
            <a:ext cx="67455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30"/>
          <p:cNvSpPr txBox="1">
            <a:spLocks noGrp="1"/>
          </p:cNvSpPr>
          <p:nvPr>
            <p:ph type="subTitle" idx="1"/>
          </p:nvPr>
        </p:nvSpPr>
        <p:spPr>
          <a:xfrm>
            <a:off x="1199250" y="1234788"/>
            <a:ext cx="6745500" cy="147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8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/>
          <p:nvPr/>
        </p:nvSpPr>
        <p:spPr>
          <a:xfrm>
            <a:off x="3817625" y="0"/>
            <a:ext cx="5326500" cy="5143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31"/>
          <p:cNvSpPr txBox="1">
            <a:spLocks noGrp="1"/>
          </p:cNvSpPr>
          <p:nvPr>
            <p:ph type="title"/>
          </p:nvPr>
        </p:nvSpPr>
        <p:spPr>
          <a:xfrm>
            <a:off x="713225" y="790175"/>
            <a:ext cx="3052800" cy="244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p31"/>
          <p:cNvSpPr txBox="1">
            <a:spLocks noGrp="1"/>
          </p:cNvSpPr>
          <p:nvPr>
            <p:ph type="subTitle" idx="1"/>
          </p:nvPr>
        </p:nvSpPr>
        <p:spPr>
          <a:xfrm>
            <a:off x="713225" y="3237025"/>
            <a:ext cx="3052800" cy="11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9" name="Google Shape;139;p31"/>
          <p:cNvSpPr>
            <a:spLocks noGrp="1"/>
          </p:cNvSpPr>
          <p:nvPr>
            <p:ph type="pic" idx="2"/>
          </p:nvPr>
        </p:nvSpPr>
        <p:spPr>
          <a:xfrm>
            <a:off x="4167900" y="539500"/>
            <a:ext cx="4263000" cy="4064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2"/>
          <p:cNvSpPr txBox="1">
            <a:spLocks noGrp="1"/>
          </p:cNvSpPr>
          <p:nvPr>
            <p:ph type="title"/>
          </p:nvPr>
        </p:nvSpPr>
        <p:spPr>
          <a:xfrm>
            <a:off x="720000" y="1304425"/>
            <a:ext cx="3233100" cy="131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2"/>
          <p:cNvSpPr txBox="1">
            <a:spLocks noGrp="1"/>
          </p:cNvSpPr>
          <p:nvPr>
            <p:ph type="subTitle" idx="1"/>
          </p:nvPr>
        </p:nvSpPr>
        <p:spPr>
          <a:xfrm>
            <a:off x="720000" y="2654492"/>
            <a:ext cx="3233100" cy="111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2"/>
          <p:cNvSpPr/>
          <p:nvPr/>
        </p:nvSpPr>
        <p:spPr>
          <a:xfrm>
            <a:off x="4565575" y="-19475"/>
            <a:ext cx="4578300" cy="516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3"/>
          <p:cNvSpPr txBox="1">
            <a:spLocks noGrp="1"/>
          </p:cNvSpPr>
          <p:nvPr>
            <p:ph type="title"/>
          </p:nvPr>
        </p:nvSpPr>
        <p:spPr>
          <a:xfrm>
            <a:off x="5553850" y="1036075"/>
            <a:ext cx="2630400" cy="135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3"/>
          <p:cNvSpPr txBox="1">
            <a:spLocks noGrp="1"/>
          </p:cNvSpPr>
          <p:nvPr>
            <p:ph type="subTitle" idx="1"/>
          </p:nvPr>
        </p:nvSpPr>
        <p:spPr>
          <a:xfrm>
            <a:off x="5553975" y="2317950"/>
            <a:ext cx="2630400" cy="10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3"/>
          <p:cNvSpPr/>
          <p:nvPr/>
        </p:nvSpPr>
        <p:spPr>
          <a:xfrm>
            <a:off x="0" y="-9800"/>
            <a:ext cx="4578300" cy="516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4"/>
          <p:cNvPicPr preferRelativeResize="0"/>
          <p:nvPr/>
        </p:nvPicPr>
        <p:blipFill rotWithShape="1">
          <a:blip r:embed="rId2">
            <a:alphaModFix/>
          </a:blip>
          <a:srcRect t="38092" b="10403"/>
          <a:stretch/>
        </p:blipFill>
        <p:spPr>
          <a:xfrm>
            <a:off x="0" y="0"/>
            <a:ext cx="9144003" cy="250197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4"/>
          <p:cNvSpPr txBox="1">
            <a:spLocks noGrp="1"/>
          </p:cNvSpPr>
          <p:nvPr>
            <p:ph type="subTitle" idx="1"/>
          </p:nvPr>
        </p:nvSpPr>
        <p:spPr>
          <a:xfrm>
            <a:off x="4920268" y="2855900"/>
            <a:ext cx="2487000" cy="12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2" name="Google Shape;152;p34"/>
          <p:cNvSpPr txBox="1">
            <a:spLocks noGrp="1"/>
          </p:cNvSpPr>
          <p:nvPr>
            <p:ph type="subTitle" idx="2"/>
          </p:nvPr>
        </p:nvSpPr>
        <p:spPr>
          <a:xfrm>
            <a:off x="1736738" y="2855900"/>
            <a:ext cx="2487000" cy="12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3" name="Google Shape;153;p34"/>
          <p:cNvSpPr txBox="1">
            <a:spLocks noGrp="1"/>
          </p:cNvSpPr>
          <p:nvPr>
            <p:ph type="subTitle" idx="3"/>
          </p:nvPr>
        </p:nvSpPr>
        <p:spPr>
          <a:xfrm>
            <a:off x="1736738" y="2297000"/>
            <a:ext cx="24870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4" name="Google Shape;154;p34"/>
          <p:cNvSpPr txBox="1">
            <a:spLocks noGrp="1"/>
          </p:cNvSpPr>
          <p:nvPr>
            <p:ph type="subTitle" idx="4"/>
          </p:nvPr>
        </p:nvSpPr>
        <p:spPr>
          <a:xfrm>
            <a:off x="4920262" y="2297000"/>
            <a:ext cx="24870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5"/>
          <p:cNvSpPr/>
          <p:nvPr/>
        </p:nvSpPr>
        <p:spPr>
          <a:xfrm>
            <a:off x="0" y="0"/>
            <a:ext cx="9144000" cy="2192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7" name="Google Shape;157;p35"/>
          <p:cNvPicPr preferRelativeResize="0"/>
          <p:nvPr/>
        </p:nvPicPr>
        <p:blipFill rotWithShape="1">
          <a:blip r:embed="rId2">
            <a:alphaModFix/>
          </a:blip>
          <a:srcRect b="57542"/>
          <a:stretch/>
        </p:blipFill>
        <p:spPr>
          <a:xfrm>
            <a:off x="325" y="50"/>
            <a:ext cx="9143777" cy="2192399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rgbClr val="2D384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5"/>
          <p:cNvSpPr txBox="1">
            <a:spLocks noGrp="1"/>
          </p:cNvSpPr>
          <p:nvPr>
            <p:ph type="subTitle" idx="1"/>
          </p:nvPr>
        </p:nvSpPr>
        <p:spPr>
          <a:xfrm>
            <a:off x="4765785" y="1382025"/>
            <a:ext cx="2947800" cy="24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>
                <a:solidFill>
                  <a:srgbClr val="2D384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5"/>
          <p:cNvSpPr txBox="1">
            <a:spLocks noGrp="1"/>
          </p:cNvSpPr>
          <p:nvPr>
            <p:ph type="subTitle" idx="2"/>
          </p:nvPr>
        </p:nvSpPr>
        <p:spPr>
          <a:xfrm>
            <a:off x="1430413" y="1382025"/>
            <a:ext cx="2947800" cy="24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>
                <a:solidFill>
                  <a:srgbClr val="2D384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6"/>
          <p:cNvPicPr preferRelativeResize="0"/>
          <p:nvPr/>
        </p:nvPicPr>
        <p:blipFill rotWithShape="1">
          <a:blip r:embed="rId2">
            <a:alphaModFix/>
          </a:blip>
          <a:srcRect t="43323" r="6568" b="20350"/>
          <a:stretch/>
        </p:blipFill>
        <p:spPr>
          <a:xfrm>
            <a:off x="0" y="0"/>
            <a:ext cx="9144003" cy="2433826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6"/>
          <p:cNvSpPr txBox="1">
            <a:spLocks noGrp="1"/>
          </p:cNvSpPr>
          <p:nvPr>
            <p:ph type="subTitle" idx="1"/>
          </p:nvPr>
        </p:nvSpPr>
        <p:spPr>
          <a:xfrm>
            <a:off x="1009076" y="2789152"/>
            <a:ext cx="22074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p36"/>
          <p:cNvSpPr txBox="1">
            <a:spLocks noGrp="1"/>
          </p:cNvSpPr>
          <p:nvPr>
            <p:ph type="subTitle" idx="2"/>
          </p:nvPr>
        </p:nvSpPr>
        <p:spPr>
          <a:xfrm>
            <a:off x="3459349" y="2789152"/>
            <a:ext cx="22074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6" name="Google Shape;166;p36"/>
          <p:cNvSpPr txBox="1">
            <a:spLocks noGrp="1"/>
          </p:cNvSpPr>
          <p:nvPr>
            <p:ph type="subTitle" idx="3"/>
          </p:nvPr>
        </p:nvSpPr>
        <p:spPr>
          <a:xfrm>
            <a:off x="5945428" y="2789152"/>
            <a:ext cx="22074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36"/>
          <p:cNvSpPr txBox="1">
            <a:spLocks noGrp="1"/>
          </p:cNvSpPr>
          <p:nvPr>
            <p:ph type="subTitle" idx="4"/>
          </p:nvPr>
        </p:nvSpPr>
        <p:spPr>
          <a:xfrm>
            <a:off x="991175" y="2261450"/>
            <a:ext cx="22074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8" name="Google Shape;168;p36"/>
          <p:cNvSpPr txBox="1">
            <a:spLocks noGrp="1"/>
          </p:cNvSpPr>
          <p:nvPr>
            <p:ph type="subTitle" idx="5"/>
          </p:nvPr>
        </p:nvSpPr>
        <p:spPr>
          <a:xfrm>
            <a:off x="3441452" y="2261450"/>
            <a:ext cx="22074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9" name="Google Shape;169;p36"/>
          <p:cNvSpPr txBox="1">
            <a:spLocks noGrp="1"/>
          </p:cNvSpPr>
          <p:nvPr>
            <p:ph type="subTitle" idx="6"/>
          </p:nvPr>
        </p:nvSpPr>
        <p:spPr>
          <a:xfrm>
            <a:off x="5927529" y="2261450"/>
            <a:ext cx="22074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7"/>
          <p:cNvPicPr preferRelativeResize="0"/>
          <p:nvPr/>
        </p:nvPicPr>
        <p:blipFill rotWithShape="1">
          <a:blip r:embed="rId2">
            <a:alphaModFix/>
          </a:blip>
          <a:srcRect b="15697"/>
          <a:stretch/>
        </p:blipFill>
        <p:spPr>
          <a:xfrm>
            <a:off x="0" y="-12387"/>
            <a:ext cx="9144003" cy="4095224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37"/>
          <p:cNvSpPr txBox="1">
            <a:spLocks noGrp="1"/>
          </p:cNvSpPr>
          <p:nvPr>
            <p:ph type="subTitle" idx="1"/>
          </p:nvPr>
        </p:nvSpPr>
        <p:spPr>
          <a:xfrm>
            <a:off x="2282550" y="1756200"/>
            <a:ext cx="21093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37"/>
          <p:cNvSpPr txBox="1">
            <a:spLocks noGrp="1"/>
          </p:cNvSpPr>
          <p:nvPr>
            <p:ph type="subTitle" idx="2"/>
          </p:nvPr>
        </p:nvSpPr>
        <p:spPr>
          <a:xfrm>
            <a:off x="4752149" y="1756200"/>
            <a:ext cx="21093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37"/>
          <p:cNvSpPr txBox="1">
            <a:spLocks noGrp="1"/>
          </p:cNvSpPr>
          <p:nvPr>
            <p:ph type="subTitle" idx="3"/>
          </p:nvPr>
        </p:nvSpPr>
        <p:spPr>
          <a:xfrm>
            <a:off x="2282550" y="3189600"/>
            <a:ext cx="21093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37"/>
          <p:cNvSpPr txBox="1">
            <a:spLocks noGrp="1"/>
          </p:cNvSpPr>
          <p:nvPr>
            <p:ph type="subTitle" idx="4"/>
          </p:nvPr>
        </p:nvSpPr>
        <p:spPr>
          <a:xfrm>
            <a:off x="4752149" y="3189600"/>
            <a:ext cx="21093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37"/>
          <p:cNvSpPr txBox="1">
            <a:spLocks noGrp="1"/>
          </p:cNvSpPr>
          <p:nvPr>
            <p:ph type="subTitle" idx="5"/>
          </p:nvPr>
        </p:nvSpPr>
        <p:spPr>
          <a:xfrm>
            <a:off x="2282550" y="1472600"/>
            <a:ext cx="21093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8" name="Google Shape;178;p37"/>
          <p:cNvSpPr txBox="1">
            <a:spLocks noGrp="1"/>
          </p:cNvSpPr>
          <p:nvPr>
            <p:ph type="subTitle" idx="6"/>
          </p:nvPr>
        </p:nvSpPr>
        <p:spPr>
          <a:xfrm>
            <a:off x="2282550" y="2906075"/>
            <a:ext cx="21093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9" name="Google Shape;179;p37"/>
          <p:cNvSpPr txBox="1">
            <a:spLocks noGrp="1"/>
          </p:cNvSpPr>
          <p:nvPr>
            <p:ph type="subTitle" idx="7"/>
          </p:nvPr>
        </p:nvSpPr>
        <p:spPr>
          <a:xfrm>
            <a:off x="4752145" y="1472600"/>
            <a:ext cx="21093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0" name="Google Shape;180;p37"/>
          <p:cNvSpPr txBox="1">
            <a:spLocks noGrp="1"/>
          </p:cNvSpPr>
          <p:nvPr>
            <p:ph type="subTitle" idx="8"/>
          </p:nvPr>
        </p:nvSpPr>
        <p:spPr>
          <a:xfrm>
            <a:off x="4752145" y="2906075"/>
            <a:ext cx="21093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8"/>
          <p:cNvSpPr txBox="1">
            <a:spLocks noGrp="1"/>
          </p:cNvSpPr>
          <p:nvPr>
            <p:ph type="subTitle" idx="1"/>
          </p:nvPr>
        </p:nvSpPr>
        <p:spPr>
          <a:xfrm>
            <a:off x="927375" y="2214604"/>
            <a:ext cx="207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38"/>
          <p:cNvSpPr txBox="1">
            <a:spLocks noGrp="1"/>
          </p:cNvSpPr>
          <p:nvPr>
            <p:ph type="subTitle" idx="2"/>
          </p:nvPr>
        </p:nvSpPr>
        <p:spPr>
          <a:xfrm>
            <a:off x="3510391" y="2214604"/>
            <a:ext cx="207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38"/>
          <p:cNvSpPr txBox="1">
            <a:spLocks noGrp="1"/>
          </p:cNvSpPr>
          <p:nvPr>
            <p:ph type="subTitle" idx="3"/>
          </p:nvPr>
        </p:nvSpPr>
        <p:spPr>
          <a:xfrm>
            <a:off x="927375" y="3971576"/>
            <a:ext cx="207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8"/>
          <p:cNvSpPr txBox="1">
            <a:spLocks noGrp="1"/>
          </p:cNvSpPr>
          <p:nvPr>
            <p:ph type="subTitle" idx="4"/>
          </p:nvPr>
        </p:nvSpPr>
        <p:spPr>
          <a:xfrm>
            <a:off x="3510391" y="3971576"/>
            <a:ext cx="207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8"/>
          <p:cNvSpPr txBox="1">
            <a:spLocks noGrp="1"/>
          </p:cNvSpPr>
          <p:nvPr>
            <p:ph type="subTitle" idx="5"/>
          </p:nvPr>
        </p:nvSpPr>
        <p:spPr>
          <a:xfrm>
            <a:off x="6093407" y="2214604"/>
            <a:ext cx="207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38"/>
          <p:cNvSpPr txBox="1">
            <a:spLocks noGrp="1"/>
          </p:cNvSpPr>
          <p:nvPr>
            <p:ph type="subTitle" idx="6"/>
          </p:nvPr>
        </p:nvSpPr>
        <p:spPr>
          <a:xfrm>
            <a:off x="6093407" y="3971576"/>
            <a:ext cx="207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8"/>
          <p:cNvSpPr txBox="1">
            <a:spLocks noGrp="1"/>
          </p:cNvSpPr>
          <p:nvPr>
            <p:ph type="subTitle" idx="7"/>
          </p:nvPr>
        </p:nvSpPr>
        <p:spPr>
          <a:xfrm>
            <a:off x="931454" y="1965863"/>
            <a:ext cx="2068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1" name="Google Shape;191;p38"/>
          <p:cNvSpPr txBox="1">
            <a:spLocks noGrp="1"/>
          </p:cNvSpPr>
          <p:nvPr>
            <p:ph type="subTitle" idx="8"/>
          </p:nvPr>
        </p:nvSpPr>
        <p:spPr>
          <a:xfrm>
            <a:off x="3514470" y="1965863"/>
            <a:ext cx="2068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2" name="Google Shape;192;p38"/>
          <p:cNvSpPr txBox="1">
            <a:spLocks noGrp="1"/>
          </p:cNvSpPr>
          <p:nvPr>
            <p:ph type="subTitle" idx="9"/>
          </p:nvPr>
        </p:nvSpPr>
        <p:spPr>
          <a:xfrm>
            <a:off x="6097486" y="1965863"/>
            <a:ext cx="2068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3" name="Google Shape;193;p38"/>
          <p:cNvSpPr txBox="1">
            <a:spLocks noGrp="1"/>
          </p:cNvSpPr>
          <p:nvPr>
            <p:ph type="subTitle" idx="13"/>
          </p:nvPr>
        </p:nvSpPr>
        <p:spPr>
          <a:xfrm>
            <a:off x="931454" y="3708947"/>
            <a:ext cx="2068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4" name="Google Shape;194;p38"/>
          <p:cNvSpPr txBox="1">
            <a:spLocks noGrp="1"/>
          </p:cNvSpPr>
          <p:nvPr>
            <p:ph type="subTitle" idx="14"/>
          </p:nvPr>
        </p:nvSpPr>
        <p:spPr>
          <a:xfrm>
            <a:off x="3514470" y="3708947"/>
            <a:ext cx="2068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5" name="Google Shape;195;p38"/>
          <p:cNvSpPr txBox="1">
            <a:spLocks noGrp="1"/>
          </p:cNvSpPr>
          <p:nvPr>
            <p:ph type="subTitle" idx="15"/>
          </p:nvPr>
        </p:nvSpPr>
        <p:spPr>
          <a:xfrm>
            <a:off x="6097486" y="3708947"/>
            <a:ext cx="2068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15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9"/>
          <p:cNvSpPr txBox="1">
            <a:spLocks noGrp="1"/>
          </p:cNvSpPr>
          <p:nvPr>
            <p:ph type="title" hasCustomPrompt="1"/>
          </p:nvPr>
        </p:nvSpPr>
        <p:spPr>
          <a:xfrm>
            <a:off x="2433475" y="706175"/>
            <a:ext cx="43818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9" name="Google Shape;199;p39"/>
          <p:cNvSpPr txBox="1">
            <a:spLocks noGrp="1"/>
          </p:cNvSpPr>
          <p:nvPr>
            <p:ph type="subTitle" idx="1"/>
          </p:nvPr>
        </p:nvSpPr>
        <p:spPr>
          <a:xfrm>
            <a:off x="2433475" y="1464174"/>
            <a:ext cx="4381800" cy="3726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7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00" name="Google Shape;200;p39"/>
          <p:cNvSpPr txBox="1">
            <a:spLocks noGrp="1"/>
          </p:cNvSpPr>
          <p:nvPr>
            <p:ph type="title" idx="2" hasCustomPrompt="1"/>
          </p:nvPr>
        </p:nvSpPr>
        <p:spPr>
          <a:xfrm>
            <a:off x="2433475" y="2003879"/>
            <a:ext cx="43818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1" name="Google Shape;201;p39"/>
          <p:cNvSpPr txBox="1">
            <a:spLocks noGrp="1"/>
          </p:cNvSpPr>
          <p:nvPr>
            <p:ph type="subTitle" idx="3"/>
          </p:nvPr>
        </p:nvSpPr>
        <p:spPr>
          <a:xfrm>
            <a:off x="2433475" y="2764450"/>
            <a:ext cx="4381800" cy="3726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7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02" name="Google Shape;202;p39"/>
          <p:cNvSpPr txBox="1">
            <a:spLocks noGrp="1"/>
          </p:cNvSpPr>
          <p:nvPr>
            <p:ph type="title" idx="4" hasCustomPrompt="1"/>
          </p:nvPr>
        </p:nvSpPr>
        <p:spPr>
          <a:xfrm>
            <a:off x="2433475" y="3301583"/>
            <a:ext cx="43818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3" name="Google Shape;203;p39"/>
          <p:cNvSpPr txBox="1">
            <a:spLocks noGrp="1"/>
          </p:cNvSpPr>
          <p:nvPr>
            <p:ph type="subTitle" idx="5"/>
          </p:nvPr>
        </p:nvSpPr>
        <p:spPr>
          <a:xfrm>
            <a:off x="2433475" y="4064725"/>
            <a:ext cx="4381800" cy="3726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7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8_1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0"/>
          <p:cNvSpPr txBox="1">
            <a:spLocks noGrp="1"/>
          </p:cNvSpPr>
          <p:nvPr>
            <p:ph type="title" hasCustomPrompt="1"/>
          </p:nvPr>
        </p:nvSpPr>
        <p:spPr>
          <a:xfrm>
            <a:off x="1518625" y="1792175"/>
            <a:ext cx="10287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6" name="Google Shape;206;p40"/>
          <p:cNvSpPr txBox="1">
            <a:spLocks noGrp="1"/>
          </p:cNvSpPr>
          <p:nvPr>
            <p:ph type="subTitle" idx="1"/>
          </p:nvPr>
        </p:nvSpPr>
        <p:spPr>
          <a:xfrm>
            <a:off x="713113" y="3844400"/>
            <a:ext cx="23334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T Sans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07" name="Google Shape;207;p40"/>
          <p:cNvSpPr txBox="1">
            <a:spLocks noGrp="1"/>
          </p:cNvSpPr>
          <p:nvPr>
            <p:ph type="subTitle" idx="2"/>
          </p:nvPr>
        </p:nvSpPr>
        <p:spPr>
          <a:xfrm>
            <a:off x="713113" y="3412325"/>
            <a:ext cx="23334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8" name="Google Shape;208;p40"/>
          <p:cNvSpPr txBox="1">
            <a:spLocks noGrp="1"/>
          </p:cNvSpPr>
          <p:nvPr>
            <p:ph type="title" idx="3" hasCustomPrompt="1"/>
          </p:nvPr>
        </p:nvSpPr>
        <p:spPr>
          <a:xfrm>
            <a:off x="4059075" y="1792175"/>
            <a:ext cx="10287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9" name="Google Shape;209;p40"/>
          <p:cNvSpPr txBox="1">
            <a:spLocks noGrp="1"/>
          </p:cNvSpPr>
          <p:nvPr>
            <p:ph type="subTitle" idx="4"/>
          </p:nvPr>
        </p:nvSpPr>
        <p:spPr>
          <a:xfrm>
            <a:off x="3405246" y="3844400"/>
            <a:ext cx="23334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T Sans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10" name="Google Shape;210;p40"/>
          <p:cNvSpPr txBox="1">
            <a:spLocks noGrp="1"/>
          </p:cNvSpPr>
          <p:nvPr>
            <p:ph type="subTitle" idx="5"/>
          </p:nvPr>
        </p:nvSpPr>
        <p:spPr>
          <a:xfrm>
            <a:off x="3405246" y="3412325"/>
            <a:ext cx="23334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1" name="Google Shape;211;p40"/>
          <p:cNvSpPr txBox="1">
            <a:spLocks noGrp="1"/>
          </p:cNvSpPr>
          <p:nvPr>
            <p:ph type="title" idx="6" hasCustomPrompt="1"/>
          </p:nvPr>
        </p:nvSpPr>
        <p:spPr>
          <a:xfrm>
            <a:off x="6597125" y="1792175"/>
            <a:ext cx="10287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2" name="Google Shape;212;p40"/>
          <p:cNvSpPr txBox="1">
            <a:spLocks noGrp="1"/>
          </p:cNvSpPr>
          <p:nvPr>
            <p:ph type="subTitle" idx="7"/>
          </p:nvPr>
        </p:nvSpPr>
        <p:spPr>
          <a:xfrm>
            <a:off x="6097380" y="3844400"/>
            <a:ext cx="23334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T Sans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13" name="Google Shape;213;p40"/>
          <p:cNvSpPr txBox="1">
            <a:spLocks noGrp="1"/>
          </p:cNvSpPr>
          <p:nvPr>
            <p:ph type="subTitle" idx="8"/>
          </p:nvPr>
        </p:nvSpPr>
        <p:spPr>
          <a:xfrm>
            <a:off x="6097380" y="3412325"/>
            <a:ext cx="23334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4" name="Google Shape;214;p40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41"/>
          <p:cNvSpPr/>
          <p:nvPr/>
        </p:nvSpPr>
        <p:spPr>
          <a:xfrm>
            <a:off x="713225" y="753675"/>
            <a:ext cx="7356900" cy="3850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41"/>
          <p:cNvSpPr txBox="1">
            <a:spLocks noGrp="1"/>
          </p:cNvSpPr>
          <p:nvPr>
            <p:ph type="title"/>
          </p:nvPr>
        </p:nvSpPr>
        <p:spPr>
          <a:xfrm>
            <a:off x="1296788" y="893000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41"/>
          <p:cNvSpPr txBox="1">
            <a:spLocks noGrp="1"/>
          </p:cNvSpPr>
          <p:nvPr>
            <p:ph type="subTitle" idx="1"/>
          </p:nvPr>
        </p:nvSpPr>
        <p:spPr>
          <a:xfrm>
            <a:off x="1296800" y="2002737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41"/>
          <p:cNvSpPr txBox="1"/>
          <p:nvPr/>
        </p:nvSpPr>
        <p:spPr>
          <a:xfrm>
            <a:off x="1047950" y="3631625"/>
            <a:ext cx="68493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CREDITS:</a:t>
            </a:r>
            <a:r>
              <a:rPr lang="en"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 This presentation template was created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Golos Text"/>
                <a:ea typeface="Golos Text"/>
                <a:cs typeface="Golos Text"/>
                <a:sym typeface="Golos T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, and includes icons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Golos Text"/>
                <a:ea typeface="Golos Text"/>
                <a:cs typeface="Golos Text"/>
                <a:sym typeface="Golos T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, and infographics &amp; images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Golos Text"/>
                <a:ea typeface="Golos Text"/>
                <a:cs typeface="Golos Text"/>
                <a:sym typeface="Golos T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 </a:t>
            </a:r>
            <a:endParaRPr sz="1200" b="1">
              <a:solidFill>
                <a:schemeClr val="dk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42"/>
          <p:cNvPicPr preferRelativeResize="0"/>
          <p:nvPr/>
        </p:nvPicPr>
        <p:blipFill rotWithShape="1">
          <a:blip r:embed="rId2">
            <a:alphaModFix/>
          </a:blip>
          <a:srcRect t="43323" r="6568" b="20350"/>
          <a:stretch/>
        </p:blipFill>
        <p:spPr>
          <a:xfrm>
            <a:off x="0" y="0"/>
            <a:ext cx="9144003" cy="2433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3"/>
          <p:cNvPicPr preferRelativeResize="0"/>
          <p:nvPr/>
        </p:nvPicPr>
        <p:blipFill rotWithShape="1">
          <a:blip r:embed="rId2">
            <a:alphaModFix/>
          </a:blip>
          <a:srcRect b="26275"/>
          <a:stretch/>
        </p:blipFill>
        <p:spPr>
          <a:xfrm>
            <a:off x="0" y="0"/>
            <a:ext cx="9144003" cy="3791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45"/>
          <p:cNvSpPr txBox="1">
            <a:spLocks noGrp="1"/>
          </p:cNvSpPr>
          <p:nvPr>
            <p:ph type="ctrTitle"/>
          </p:nvPr>
        </p:nvSpPr>
        <p:spPr>
          <a:xfrm>
            <a:off x="1480350" y="1257975"/>
            <a:ext cx="61833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900">
                <a:solidFill>
                  <a:srgbClr val="2D3844"/>
                </a:solidFill>
              </a:defRPr>
            </a:lvl1pPr>
            <a:lvl2pPr lvl="1" algn="ctr" rtl="0">
              <a:spcBef>
                <a:spcPts val="2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31" name="Google Shape;231;p45"/>
          <p:cNvSpPr txBox="1">
            <a:spLocks noGrp="1"/>
          </p:cNvSpPr>
          <p:nvPr>
            <p:ph type="subTitle" idx="1"/>
          </p:nvPr>
        </p:nvSpPr>
        <p:spPr>
          <a:xfrm>
            <a:off x="1480350" y="3019875"/>
            <a:ext cx="4528800" cy="475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2" name="Google Shape;232;p45"/>
          <p:cNvSpPr/>
          <p:nvPr/>
        </p:nvSpPr>
        <p:spPr>
          <a:xfrm>
            <a:off x="0" y="3533275"/>
            <a:ext cx="9144000" cy="1610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6"/>
          <p:cNvPicPr preferRelativeResize="0"/>
          <p:nvPr/>
        </p:nvPicPr>
        <p:blipFill rotWithShape="1">
          <a:blip r:embed="rId2">
            <a:alphaModFix/>
          </a:blip>
          <a:srcRect r="7800"/>
          <a:stretch/>
        </p:blipFill>
        <p:spPr>
          <a:xfrm>
            <a:off x="713225" y="0"/>
            <a:ext cx="84307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46"/>
          <p:cNvSpPr txBox="1">
            <a:spLocks noGrp="1"/>
          </p:cNvSpPr>
          <p:nvPr>
            <p:ph type="title"/>
          </p:nvPr>
        </p:nvSpPr>
        <p:spPr>
          <a:xfrm>
            <a:off x="3187025" y="1835175"/>
            <a:ext cx="4477500" cy="12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6" name="Google Shape;236;p46"/>
          <p:cNvSpPr txBox="1">
            <a:spLocks noGrp="1"/>
          </p:cNvSpPr>
          <p:nvPr>
            <p:ph type="title" idx="2" hasCustomPrompt="1"/>
          </p:nvPr>
        </p:nvSpPr>
        <p:spPr>
          <a:xfrm>
            <a:off x="1671275" y="1835175"/>
            <a:ext cx="1219200" cy="1256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7" name="Google Shape;237;p46"/>
          <p:cNvSpPr txBox="1">
            <a:spLocks noGrp="1"/>
          </p:cNvSpPr>
          <p:nvPr>
            <p:ph type="subTitle" idx="1"/>
          </p:nvPr>
        </p:nvSpPr>
        <p:spPr>
          <a:xfrm>
            <a:off x="3187025" y="3365975"/>
            <a:ext cx="4477500" cy="4119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47"/>
          <p:cNvSpPr txBox="1">
            <a:spLocks noGrp="1"/>
          </p:cNvSpPr>
          <p:nvPr>
            <p:ph type="title"/>
          </p:nvPr>
        </p:nvSpPr>
        <p:spPr>
          <a:xfrm>
            <a:off x="720000" y="4467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47"/>
          <p:cNvSpPr txBox="1">
            <a:spLocks noGrp="1"/>
          </p:cNvSpPr>
          <p:nvPr>
            <p:ph type="body" idx="1"/>
          </p:nvPr>
        </p:nvSpPr>
        <p:spPr>
          <a:xfrm>
            <a:off x="720000" y="1215751"/>
            <a:ext cx="7704000" cy="4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 sz="1200"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4" name="Google Shape;244;p48"/>
          <p:cNvSpPr txBox="1">
            <a:spLocks noGrp="1"/>
          </p:cNvSpPr>
          <p:nvPr>
            <p:ph type="subTitle" idx="1"/>
          </p:nvPr>
        </p:nvSpPr>
        <p:spPr>
          <a:xfrm>
            <a:off x="5055284" y="3474574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5" name="Google Shape;245;p48"/>
          <p:cNvSpPr txBox="1">
            <a:spLocks noGrp="1"/>
          </p:cNvSpPr>
          <p:nvPr>
            <p:ph type="subTitle" idx="2"/>
          </p:nvPr>
        </p:nvSpPr>
        <p:spPr>
          <a:xfrm>
            <a:off x="1583300" y="3474574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6" name="Google Shape;246;p48"/>
          <p:cNvSpPr txBox="1">
            <a:spLocks noGrp="1"/>
          </p:cNvSpPr>
          <p:nvPr>
            <p:ph type="subTitle" idx="3"/>
          </p:nvPr>
        </p:nvSpPr>
        <p:spPr>
          <a:xfrm>
            <a:off x="5055275" y="3166550"/>
            <a:ext cx="2505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7" name="Google Shape;247;p48"/>
          <p:cNvSpPr txBox="1">
            <a:spLocks noGrp="1"/>
          </p:cNvSpPr>
          <p:nvPr>
            <p:ph type="subTitle" idx="4"/>
          </p:nvPr>
        </p:nvSpPr>
        <p:spPr>
          <a:xfrm>
            <a:off x="1583075" y="3166550"/>
            <a:ext cx="2505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9"/>
          <p:cNvSpPr/>
          <p:nvPr/>
        </p:nvSpPr>
        <p:spPr>
          <a:xfrm>
            <a:off x="-11000" y="0"/>
            <a:ext cx="9155100" cy="4603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49"/>
          <p:cNvSpPr txBox="1">
            <a:spLocks noGrp="1"/>
          </p:cNvSpPr>
          <p:nvPr>
            <p:ph type="title"/>
          </p:nvPr>
        </p:nvSpPr>
        <p:spPr>
          <a:xfrm>
            <a:off x="720000" y="44640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dk2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50"/>
          <p:cNvSpPr txBox="1">
            <a:spLocks noGrp="1"/>
          </p:cNvSpPr>
          <p:nvPr>
            <p:ph type="title"/>
          </p:nvPr>
        </p:nvSpPr>
        <p:spPr>
          <a:xfrm>
            <a:off x="1030150" y="927100"/>
            <a:ext cx="3834900" cy="107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3" name="Google Shape;253;p50"/>
          <p:cNvSpPr txBox="1">
            <a:spLocks noGrp="1"/>
          </p:cNvSpPr>
          <p:nvPr>
            <p:ph type="subTitle" idx="1"/>
          </p:nvPr>
        </p:nvSpPr>
        <p:spPr>
          <a:xfrm>
            <a:off x="1030150" y="2264750"/>
            <a:ext cx="3834900" cy="200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 Light"/>
              <a:buChar char="●"/>
              <a:defRPr sz="12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 Light"/>
              <a:buChar char="○"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unito Light"/>
              <a:buChar char="■"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unito Light"/>
              <a:buChar char="●"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unito Light"/>
              <a:buChar char="○"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unito Light"/>
              <a:buChar char="■"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Nunito Light"/>
              <a:buChar char="●"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Nunito Light"/>
              <a:buChar char="○"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Font typeface="Nunito Light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254" name="Google Shape;254;p50"/>
          <p:cNvPicPr preferRelativeResize="0"/>
          <p:nvPr/>
        </p:nvPicPr>
        <p:blipFill rotWithShape="1">
          <a:blip r:embed="rId2">
            <a:alphaModFix/>
          </a:blip>
          <a:srcRect l="26336" r="20480"/>
          <a:stretch/>
        </p:blipFill>
        <p:spPr>
          <a:xfrm>
            <a:off x="5148275" y="0"/>
            <a:ext cx="39957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51"/>
          <p:cNvSpPr txBox="1">
            <a:spLocks noGrp="1"/>
          </p:cNvSpPr>
          <p:nvPr>
            <p:ph type="title"/>
          </p:nvPr>
        </p:nvSpPr>
        <p:spPr>
          <a:xfrm>
            <a:off x="1751200" y="1698025"/>
            <a:ext cx="4749900" cy="16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pic>
        <p:nvPicPr>
          <p:cNvPr id="257" name="Google Shape;257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729084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52"/>
          <p:cNvSpPr txBox="1">
            <a:spLocks noGrp="1"/>
          </p:cNvSpPr>
          <p:nvPr>
            <p:ph type="title"/>
          </p:nvPr>
        </p:nvSpPr>
        <p:spPr>
          <a:xfrm>
            <a:off x="2505100" y="1135975"/>
            <a:ext cx="4872900" cy="161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52"/>
          <p:cNvSpPr txBox="1">
            <a:spLocks noGrp="1"/>
          </p:cNvSpPr>
          <p:nvPr>
            <p:ph type="subTitle" idx="1"/>
          </p:nvPr>
        </p:nvSpPr>
        <p:spPr>
          <a:xfrm>
            <a:off x="2505100" y="2670025"/>
            <a:ext cx="4872900" cy="6711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52"/>
          <p:cNvSpPr/>
          <p:nvPr/>
        </p:nvSpPr>
        <p:spPr>
          <a:xfrm>
            <a:off x="0" y="3533400"/>
            <a:ext cx="9144000" cy="1610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3"/>
          <p:cNvSpPr>
            <a:spLocks noGrp="1"/>
          </p:cNvSpPr>
          <p:nvPr>
            <p:ph type="pic" idx="2"/>
          </p:nvPr>
        </p:nvSpPr>
        <p:spPr>
          <a:xfrm>
            <a:off x="9900" y="-4175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53"/>
          <p:cNvSpPr txBox="1">
            <a:spLocks noGrp="1"/>
          </p:cNvSpPr>
          <p:nvPr>
            <p:ph type="title"/>
          </p:nvPr>
        </p:nvSpPr>
        <p:spPr>
          <a:xfrm>
            <a:off x="720000" y="4031300"/>
            <a:ext cx="7704000" cy="5727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54"/>
          <p:cNvSpPr txBox="1">
            <a:spLocks noGrp="1"/>
          </p:cNvSpPr>
          <p:nvPr>
            <p:ph type="title" hasCustomPrompt="1"/>
          </p:nvPr>
        </p:nvSpPr>
        <p:spPr>
          <a:xfrm>
            <a:off x="1632850" y="1353525"/>
            <a:ext cx="6576000" cy="13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69" name="Google Shape;269;p54"/>
          <p:cNvSpPr txBox="1">
            <a:spLocks noGrp="1"/>
          </p:cNvSpPr>
          <p:nvPr>
            <p:ph type="subTitle" idx="1"/>
          </p:nvPr>
        </p:nvSpPr>
        <p:spPr>
          <a:xfrm>
            <a:off x="1632850" y="2699925"/>
            <a:ext cx="6576000" cy="4971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bg>
      <p:bgPr>
        <a:solidFill>
          <a:schemeClr val="lt1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6"/>
          <p:cNvSpPr txBox="1">
            <a:spLocks noGrp="1"/>
          </p:cNvSpPr>
          <p:nvPr>
            <p:ph type="title"/>
          </p:nvPr>
        </p:nvSpPr>
        <p:spPr>
          <a:xfrm>
            <a:off x="713375" y="445025"/>
            <a:ext cx="771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56"/>
          <p:cNvSpPr txBox="1">
            <a:spLocks noGrp="1"/>
          </p:cNvSpPr>
          <p:nvPr>
            <p:ph type="subTitle" idx="1"/>
          </p:nvPr>
        </p:nvSpPr>
        <p:spPr>
          <a:xfrm>
            <a:off x="2132163" y="2106714"/>
            <a:ext cx="2305500" cy="5727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56"/>
          <p:cNvSpPr txBox="1">
            <a:spLocks noGrp="1"/>
          </p:cNvSpPr>
          <p:nvPr>
            <p:ph type="subTitle" idx="2"/>
          </p:nvPr>
        </p:nvSpPr>
        <p:spPr>
          <a:xfrm>
            <a:off x="5441020" y="2106625"/>
            <a:ext cx="2305500" cy="5727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56"/>
          <p:cNvSpPr txBox="1">
            <a:spLocks noGrp="1"/>
          </p:cNvSpPr>
          <p:nvPr>
            <p:ph type="subTitle" idx="3"/>
          </p:nvPr>
        </p:nvSpPr>
        <p:spPr>
          <a:xfrm>
            <a:off x="5441029" y="3856850"/>
            <a:ext cx="2305500" cy="572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56"/>
          <p:cNvSpPr txBox="1">
            <a:spLocks noGrp="1"/>
          </p:cNvSpPr>
          <p:nvPr>
            <p:ph type="subTitle" idx="4"/>
          </p:nvPr>
        </p:nvSpPr>
        <p:spPr>
          <a:xfrm>
            <a:off x="2132138" y="3857027"/>
            <a:ext cx="2305500" cy="572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56"/>
          <p:cNvSpPr txBox="1">
            <a:spLocks noGrp="1"/>
          </p:cNvSpPr>
          <p:nvPr>
            <p:ph type="title" idx="5" hasCustomPrompt="1"/>
          </p:nvPr>
        </p:nvSpPr>
        <p:spPr>
          <a:xfrm>
            <a:off x="1397450" y="1445698"/>
            <a:ext cx="734700" cy="5724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78" name="Google Shape;278;p56"/>
          <p:cNvSpPr txBox="1">
            <a:spLocks noGrp="1"/>
          </p:cNvSpPr>
          <p:nvPr>
            <p:ph type="title" idx="6" hasCustomPrompt="1"/>
          </p:nvPr>
        </p:nvSpPr>
        <p:spPr>
          <a:xfrm>
            <a:off x="4706325" y="3183027"/>
            <a:ext cx="734700" cy="5724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79" name="Google Shape;279;p56"/>
          <p:cNvSpPr txBox="1">
            <a:spLocks noGrp="1"/>
          </p:cNvSpPr>
          <p:nvPr>
            <p:ph type="title" idx="7" hasCustomPrompt="1"/>
          </p:nvPr>
        </p:nvSpPr>
        <p:spPr>
          <a:xfrm>
            <a:off x="4706325" y="1445625"/>
            <a:ext cx="734700" cy="5727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80" name="Google Shape;280;p56"/>
          <p:cNvSpPr txBox="1">
            <a:spLocks noGrp="1"/>
          </p:cNvSpPr>
          <p:nvPr>
            <p:ph type="title" idx="8" hasCustomPrompt="1"/>
          </p:nvPr>
        </p:nvSpPr>
        <p:spPr>
          <a:xfrm>
            <a:off x="1397450" y="3183098"/>
            <a:ext cx="734700" cy="5724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81" name="Google Shape;281;p56"/>
          <p:cNvSpPr txBox="1">
            <a:spLocks noGrp="1"/>
          </p:cNvSpPr>
          <p:nvPr>
            <p:ph type="subTitle" idx="9"/>
          </p:nvPr>
        </p:nvSpPr>
        <p:spPr>
          <a:xfrm>
            <a:off x="2132150" y="1445625"/>
            <a:ext cx="2305500" cy="7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2" name="Google Shape;282;p56"/>
          <p:cNvSpPr txBox="1">
            <a:spLocks noGrp="1"/>
          </p:cNvSpPr>
          <p:nvPr>
            <p:ph type="subTitle" idx="13"/>
          </p:nvPr>
        </p:nvSpPr>
        <p:spPr>
          <a:xfrm>
            <a:off x="5441025" y="1445625"/>
            <a:ext cx="2305500" cy="7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3" name="Google Shape;283;p56"/>
          <p:cNvSpPr txBox="1">
            <a:spLocks noGrp="1"/>
          </p:cNvSpPr>
          <p:nvPr>
            <p:ph type="subTitle" idx="14"/>
          </p:nvPr>
        </p:nvSpPr>
        <p:spPr>
          <a:xfrm>
            <a:off x="2132150" y="3183100"/>
            <a:ext cx="2305500" cy="7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4" name="Google Shape;284;p56"/>
          <p:cNvSpPr txBox="1">
            <a:spLocks noGrp="1"/>
          </p:cNvSpPr>
          <p:nvPr>
            <p:ph type="subTitle" idx="15"/>
          </p:nvPr>
        </p:nvSpPr>
        <p:spPr>
          <a:xfrm>
            <a:off x="5441025" y="3183025"/>
            <a:ext cx="2305500" cy="7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5" name="Google Shape;285;p56"/>
          <p:cNvSpPr/>
          <p:nvPr/>
        </p:nvSpPr>
        <p:spPr>
          <a:xfrm>
            <a:off x="0" y="0"/>
            <a:ext cx="734700" cy="518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bg>
      <p:bgPr>
        <a:solidFill>
          <a:schemeClr val="dk2"/>
        </a:solid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7"/>
          <p:cNvSpPr txBox="1">
            <a:spLocks noGrp="1"/>
          </p:cNvSpPr>
          <p:nvPr>
            <p:ph type="title"/>
          </p:nvPr>
        </p:nvSpPr>
        <p:spPr>
          <a:xfrm>
            <a:off x="713225" y="854638"/>
            <a:ext cx="3444300" cy="11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57"/>
          <p:cNvSpPr/>
          <p:nvPr/>
        </p:nvSpPr>
        <p:spPr>
          <a:xfrm>
            <a:off x="0" y="3380425"/>
            <a:ext cx="9144000" cy="181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bg>
      <p:bgPr>
        <a:solidFill>
          <a:schemeClr val="dk2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8"/>
          <p:cNvSpPr/>
          <p:nvPr/>
        </p:nvSpPr>
        <p:spPr>
          <a:xfrm>
            <a:off x="-11000" y="0"/>
            <a:ext cx="9144000" cy="27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5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12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5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59"/>
          <p:cNvSpPr txBox="1">
            <a:spLocks noGrp="1"/>
          </p:cNvSpPr>
          <p:nvPr>
            <p:ph type="subTitle" idx="1"/>
          </p:nvPr>
        </p:nvSpPr>
        <p:spPr>
          <a:xfrm>
            <a:off x="5030713" y="2663863"/>
            <a:ext cx="23790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6" name="Google Shape;296;p59"/>
          <p:cNvSpPr txBox="1">
            <a:spLocks noGrp="1"/>
          </p:cNvSpPr>
          <p:nvPr>
            <p:ph type="subTitle" idx="2"/>
          </p:nvPr>
        </p:nvSpPr>
        <p:spPr>
          <a:xfrm>
            <a:off x="1734275" y="2663863"/>
            <a:ext cx="23790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7" name="Google Shape;297;p59"/>
          <p:cNvSpPr txBox="1">
            <a:spLocks noGrp="1"/>
          </p:cNvSpPr>
          <p:nvPr>
            <p:ph type="subTitle" idx="3"/>
          </p:nvPr>
        </p:nvSpPr>
        <p:spPr>
          <a:xfrm>
            <a:off x="5030723" y="3058363"/>
            <a:ext cx="2379000" cy="8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98" name="Google Shape;298;p59"/>
          <p:cNvSpPr txBox="1">
            <a:spLocks noGrp="1"/>
          </p:cNvSpPr>
          <p:nvPr>
            <p:ph type="subTitle" idx="4"/>
          </p:nvPr>
        </p:nvSpPr>
        <p:spPr>
          <a:xfrm>
            <a:off x="1734275" y="3058363"/>
            <a:ext cx="2379000" cy="8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11">
    <p:bg>
      <p:bgPr>
        <a:solidFill>
          <a:schemeClr val="dk2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60"/>
          <p:cNvSpPr txBox="1">
            <a:spLocks noGrp="1"/>
          </p:cNvSpPr>
          <p:nvPr>
            <p:ph type="title"/>
          </p:nvPr>
        </p:nvSpPr>
        <p:spPr>
          <a:xfrm>
            <a:off x="713225" y="1669000"/>
            <a:ext cx="2970000" cy="190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60"/>
          <p:cNvSpPr txBox="1">
            <a:spLocks noGrp="1"/>
          </p:cNvSpPr>
          <p:nvPr>
            <p:ph type="subTitle" idx="1"/>
          </p:nvPr>
        </p:nvSpPr>
        <p:spPr>
          <a:xfrm>
            <a:off x="4488425" y="1474400"/>
            <a:ext cx="3736500" cy="52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2" name="Google Shape;302;p60"/>
          <p:cNvSpPr txBox="1">
            <a:spLocks noGrp="1"/>
          </p:cNvSpPr>
          <p:nvPr>
            <p:ph type="subTitle" idx="2"/>
          </p:nvPr>
        </p:nvSpPr>
        <p:spPr>
          <a:xfrm>
            <a:off x="4488425" y="2738350"/>
            <a:ext cx="3736500" cy="52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3" name="Google Shape;303;p60"/>
          <p:cNvSpPr txBox="1">
            <a:spLocks noGrp="1"/>
          </p:cNvSpPr>
          <p:nvPr>
            <p:ph type="subTitle" idx="3"/>
          </p:nvPr>
        </p:nvSpPr>
        <p:spPr>
          <a:xfrm>
            <a:off x="4488425" y="4043600"/>
            <a:ext cx="3736500" cy="52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4" name="Google Shape;304;p60"/>
          <p:cNvSpPr txBox="1">
            <a:spLocks noGrp="1"/>
          </p:cNvSpPr>
          <p:nvPr>
            <p:ph type="subTitle" idx="4"/>
          </p:nvPr>
        </p:nvSpPr>
        <p:spPr>
          <a:xfrm>
            <a:off x="4488425" y="714800"/>
            <a:ext cx="3736500" cy="75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5" name="Google Shape;305;p60"/>
          <p:cNvSpPr txBox="1">
            <a:spLocks noGrp="1"/>
          </p:cNvSpPr>
          <p:nvPr>
            <p:ph type="subTitle" idx="5"/>
          </p:nvPr>
        </p:nvSpPr>
        <p:spPr>
          <a:xfrm>
            <a:off x="4488425" y="1978747"/>
            <a:ext cx="3736500" cy="75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6" name="Google Shape;306;p60"/>
          <p:cNvSpPr txBox="1">
            <a:spLocks noGrp="1"/>
          </p:cNvSpPr>
          <p:nvPr>
            <p:ph type="subTitle" idx="6"/>
          </p:nvPr>
        </p:nvSpPr>
        <p:spPr>
          <a:xfrm>
            <a:off x="4488425" y="3283994"/>
            <a:ext cx="3736500" cy="75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bg>
      <p:bgPr>
        <a:solidFill>
          <a:schemeClr val="dk2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61"/>
          <p:cNvSpPr txBox="1">
            <a:spLocks noGrp="1"/>
          </p:cNvSpPr>
          <p:nvPr>
            <p:ph type="title"/>
          </p:nvPr>
        </p:nvSpPr>
        <p:spPr>
          <a:xfrm>
            <a:off x="1199400" y="2823763"/>
            <a:ext cx="67455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9" name="Google Shape;309;p61"/>
          <p:cNvSpPr txBox="1">
            <a:spLocks noGrp="1"/>
          </p:cNvSpPr>
          <p:nvPr>
            <p:ph type="subTitle" idx="1"/>
          </p:nvPr>
        </p:nvSpPr>
        <p:spPr>
          <a:xfrm>
            <a:off x="1199250" y="1234788"/>
            <a:ext cx="6745500" cy="147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8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bg>
      <p:bgPr>
        <a:solidFill>
          <a:schemeClr val="dk2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62"/>
          <p:cNvSpPr/>
          <p:nvPr/>
        </p:nvSpPr>
        <p:spPr>
          <a:xfrm>
            <a:off x="3817625" y="0"/>
            <a:ext cx="5326500" cy="5143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62"/>
          <p:cNvSpPr txBox="1">
            <a:spLocks noGrp="1"/>
          </p:cNvSpPr>
          <p:nvPr>
            <p:ph type="title"/>
          </p:nvPr>
        </p:nvSpPr>
        <p:spPr>
          <a:xfrm>
            <a:off x="713225" y="790175"/>
            <a:ext cx="3052800" cy="244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13" name="Google Shape;313;p62"/>
          <p:cNvSpPr txBox="1">
            <a:spLocks noGrp="1"/>
          </p:cNvSpPr>
          <p:nvPr>
            <p:ph type="subTitle" idx="1"/>
          </p:nvPr>
        </p:nvSpPr>
        <p:spPr>
          <a:xfrm>
            <a:off x="713225" y="3237025"/>
            <a:ext cx="3052800" cy="11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14" name="Google Shape;314;p62"/>
          <p:cNvSpPr>
            <a:spLocks noGrp="1"/>
          </p:cNvSpPr>
          <p:nvPr>
            <p:ph type="pic" idx="2"/>
          </p:nvPr>
        </p:nvSpPr>
        <p:spPr>
          <a:xfrm>
            <a:off x="4167900" y="539500"/>
            <a:ext cx="4263000" cy="4064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bg>
      <p:bgPr>
        <a:solidFill>
          <a:schemeClr val="dk2"/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3"/>
          <p:cNvSpPr txBox="1">
            <a:spLocks noGrp="1"/>
          </p:cNvSpPr>
          <p:nvPr>
            <p:ph type="title"/>
          </p:nvPr>
        </p:nvSpPr>
        <p:spPr>
          <a:xfrm>
            <a:off x="720000" y="1304425"/>
            <a:ext cx="3233100" cy="131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63"/>
          <p:cNvSpPr txBox="1">
            <a:spLocks noGrp="1"/>
          </p:cNvSpPr>
          <p:nvPr>
            <p:ph type="subTitle" idx="1"/>
          </p:nvPr>
        </p:nvSpPr>
        <p:spPr>
          <a:xfrm>
            <a:off x="720000" y="2654492"/>
            <a:ext cx="3233100" cy="111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63"/>
          <p:cNvSpPr/>
          <p:nvPr/>
        </p:nvSpPr>
        <p:spPr>
          <a:xfrm>
            <a:off x="4565575" y="-19475"/>
            <a:ext cx="4578300" cy="516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bg>
      <p:bgPr>
        <a:solidFill>
          <a:schemeClr val="dk2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64"/>
          <p:cNvSpPr txBox="1">
            <a:spLocks noGrp="1"/>
          </p:cNvSpPr>
          <p:nvPr>
            <p:ph type="title"/>
          </p:nvPr>
        </p:nvSpPr>
        <p:spPr>
          <a:xfrm>
            <a:off x="5553850" y="1036075"/>
            <a:ext cx="2630400" cy="135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64"/>
          <p:cNvSpPr txBox="1">
            <a:spLocks noGrp="1"/>
          </p:cNvSpPr>
          <p:nvPr>
            <p:ph type="subTitle" idx="1"/>
          </p:nvPr>
        </p:nvSpPr>
        <p:spPr>
          <a:xfrm>
            <a:off x="5553975" y="2317950"/>
            <a:ext cx="2630400" cy="10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64"/>
          <p:cNvSpPr/>
          <p:nvPr/>
        </p:nvSpPr>
        <p:spPr>
          <a:xfrm>
            <a:off x="0" y="-9800"/>
            <a:ext cx="4578300" cy="516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bg>
      <p:bgPr>
        <a:solidFill>
          <a:schemeClr val="dk2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65"/>
          <p:cNvPicPr preferRelativeResize="0"/>
          <p:nvPr/>
        </p:nvPicPr>
        <p:blipFill rotWithShape="1">
          <a:blip r:embed="rId2">
            <a:alphaModFix/>
          </a:blip>
          <a:srcRect t="38092" b="10403"/>
          <a:stretch/>
        </p:blipFill>
        <p:spPr>
          <a:xfrm>
            <a:off x="0" y="0"/>
            <a:ext cx="9144003" cy="2501976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6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65"/>
          <p:cNvSpPr txBox="1">
            <a:spLocks noGrp="1"/>
          </p:cNvSpPr>
          <p:nvPr>
            <p:ph type="subTitle" idx="1"/>
          </p:nvPr>
        </p:nvSpPr>
        <p:spPr>
          <a:xfrm>
            <a:off x="4920268" y="2855900"/>
            <a:ext cx="2487000" cy="12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7" name="Google Shape;327;p65"/>
          <p:cNvSpPr txBox="1">
            <a:spLocks noGrp="1"/>
          </p:cNvSpPr>
          <p:nvPr>
            <p:ph type="subTitle" idx="2"/>
          </p:nvPr>
        </p:nvSpPr>
        <p:spPr>
          <a:xfrm>
            <a:off x="1736738" y="2855900"/>
            <a:ext cx="2487000" cy="12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8" name="Google Shape;328;p65"/>
          <p:cNvSpPr txBox="1">
            <a:spLocks noGrp="1"/>
          </p:cNvSpPr>
          <p:nvPr>
            <p:ph type="subTitle" idx="3"/>
          </p:nvPr>
        </p:nvSpPr>
        <p:spPr>
          <a:xfrm>
            <a:off x="1736738" y="2297000"/>
            <a:ext cx="24870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29" name="Google Shape;329;p65"/>
          <p:cNvSpPr txBox="1">
            <a:spLocks noGrp="1"/>
          </p:cNvSpPr>
          <p:nvPr>
            <p:ph type="subTitle" idx="4"/>
          </p:nvPr>
        </p:nvSpPr>
        <p:spPr>
          <a:xfrm>
            <a:off x="4920262" y="2297000"/>
            <a:ext cx="24870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">
    <p:bg>
      <p:bgPr>
        <a:solidFill>
          <a:schemeClr val="dk2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66"/>
          <p:cNvSpPr/>
          <p:nvPr/>
        </p:nvSpPr>
        <p:spPr>
          <a:xfrm>
            <a:off x="0" y="0"/>
            <a:ext cx="9144000" cy="2192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2" name="Google Shape;332;p66"/>
          <p:cNvPicPr preferRelativeResize="0"/>
          <p:nvPr/>
        </p:nvPicPr>
        <p:blipFill rotWithShape="1">
          <a:blip r:embed="rId2">
            <a:alphaModFix/>
          </a:blip>
          <a:srcRect b="57542"/>
          <a:stretch/>
        </p:blipFill>
        <p:spPr>
          <a:xfrm>
            <a:off x="325" y="50"/>
            <a:ext cx="9143777" cy="219239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6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rgbClr val="2D384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66"/>
          <p:cNvSpPr txBox="1">
            <a:spLocks noGrp="1"/>
          </p:cNvSpPr>
          <p:nvPr>
            <p:ph type="subTitle" idx="1"/>
          </p:nvPr>
        </p:nvSpPr>
        <p:spPr>
          <a:xfrm>
            <a:off x="4765785" y="1382025"/>
            <a:ext cx="2947800" cy="24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>
                <a:solidFill>
                  <a:srgbClr val="2D384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66"/>
          <p:cNvSpPr txBox="1">
            <a:spLocks noGrp="1"/>
          </p:cNvSpPr>
          <p:nvPr>
            <p:ph type="subTitle" idx="2"/>
          </p:nvPr>
        </p:nvSpPr>
        <p:spPr>
          <a:xfrm>
            <a:off x="1430413" y="1382025"/>
            <a:ext cx="2947800" cy="24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>
                <a:solidFill>
                  <a:srgbClr val="2D384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bg>
      <p:bgPr>
        <a:solidFill>
          <a:schemeClr val="dk2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67"/>
          <p:cNvPicPr preferRelativeResize="0"/>
          <p:nvPr/>
        </p:nvPicPr>
        <p:blipFill rotWithShape="1">
          <a:blip r:embed="rId2">
            <a:alphaModFix/>
          </a:blip>
          <a:srcRect t="43323" r="6568" b="20350"/>
          <a:stretch/>
        </p:blipFill>
        <p:spPr>
          <a:xfrm>
            <a:off x="0" y="0"/>
            <a:ext cx="9144003" cy="2433826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6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67"/>
          <p:cNvSpPr txBox="1">
            <a:spLocks noGrp="1"/>
          </p:cNvSpPr>
          <p:nvPr>
            <p:ph type="subTitle" idx="1"/>
          </p:nvPr>
        </p:nvSpPr>
        <p:spPr>
          <a:xfrm>
            <a:off x="1009076" y="2789152"/>
            <a:ext cx="22074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0" name="Google Shape;340;p67"/>
          <p:cNvSpPr txBox="1">
            <a:spLocks noGrp="1"/>
          </p:cNvSpPr>
          <p:nvPr>
            <p:ph type="subTitle" idx="2"/>
          </p:nvPr>
        </p:nvSpPr>
        <p:spPr>
          <a:xfrm>
            <a:off x="3459349" y="2789152"/>
            <a:ext cx="22074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1" name="Google Shape;341;p67"/>
          <p:cNvSpPr txBox="1">
            <a:spLocks noGrp="1"/>
          </p:cNvSpPr>
          <p:nvPr>
            <p:ph type="subTitle" idx="3"/>
          </p:nvPr>
        </p:nvSpPr>
        <p:spPr>
          <a:xfrm>
            <a:off x="5945428" y="2789152"/>
            <a:ext cx="22074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2" name="Google Shape;342;p67"/>
          <p:cNvSpPr txBox="1">
            <a:spLocks noGrp="1"/>
          </p:cNvSpPr>
          <p:nvPr>
            <p:ph type="subTitle" idx="4"/>
          </p:nvPr>
        </p:nvSpPr>
        <p:spPr>
          <a:xfrm>
            <a:off x="991175" y="2261450"/>
            <a:ext cx="22074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43" name="Google Shape;343;p67"/>
          <p:cNvSpPr txBox="1">
            <a:spLocks noGrp="1"/>
          </p:cNvSpPr>
          <p:nvPr>
            <p:ph type="subTitle" idx="5"/>
          </p:nvPr>
        </p:nvSpPr>
        <p:spPr>
          <a:xfrm>
            <a:off x="3441452" y="2261450"/>
            <a:ext cx="22074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44" name="Google Shape;344;p67"/>
          <p:cNvSpPr txBox="1">
            <a:spLocks noGrp="1"/>
          </p:cNvSpPr>
          <p:nvPr>
            <p:ph type="subTitle" idx="6"/>
          </p:nvPr>
        </p:nvSpPr>
        <p:spPr>
          <a:xfrm>
            <a:off x="5927529" y="2261450"/>
            <a:ext cx="22074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bg>
      <p:bgPr>
        <a:solidFill>
          <a:schemeClr val="dk2"/>
        </a:solid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68"/>
          <p:cNvPicPr preferRelativeResize="0"/>
          <p:nvPr/>
        </p:nvPicPr>
        <p:blipFill rotWithShape="1">
          <a:blip r:embed="rId2">
            <a:alphaModFix/>
          </a:blip>
          <a:srcRect b="15697"/>
          <a:stretch/>
        </p:blipFill>
        <p:spPr>
          <a:xfrm>
            <a:off x="0" y="-12387"/>
            <a:ext cx="9144003" cy="4095224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6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68"/>
          <p:cNvSpPr txBox="1">
            <a:spLocks noGrp="1"/>
          </p:cNvSpPr>
          <p:nvPr>
            <p:ph type="subTitle" idx="1"/>
          </p:nvPr>
        </p:nvSpPr>
        <p:spPr>
          <a:xfrm>
            <a:off x="2282550" y="1756200"/>
            <a:ext cx="21093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68"/>
          <p:cNvSpPr txBox="1">
            <a:spLocks noGrp="1"/>
          </p:cNvSpPr>
          <p:nvPr>
            <p:ph type="subTitle" idx="2"/>
          </p:nvPr>
        </p:nvSpPr>
        <p:spPr>
          <a:xfrm>
            <a:off x="4752149" y="1756200"/>
            <a:ext cx="21093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68"/>
          <p:cNvSpPr txBox="1">
            <a:spLocks noGrp="1"/>
          </p:cNvSpPr>
          <p:nvPr>
            <p:ph type="subTitle" idx="3"/>
          </p:nvPr>
        </p:nvSpPr>
        <p:spPr>
          <a:xfrm>
            <a:off x="2282550" y="3189600"/>
            <a:ext cx="21093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68"/>
          <p:cNvSpPr txBox="1">
            <a:spLocks noGrp="1"/>
          </p:cNvSpPr>
          <p:nvPr>
            <p:ph type="subTitle" idx="4"/>
          </p:nvPr>
        </p:nvSpPr>
        <p:spPr>
          <a:xfrm>
            <a:off x="4752149" y="3189600"/>
            <a:ext cx="21093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68"/>
          <p:cNvSpPr txBox="1">
            <a:spLocks noGrp="1"/>
          </p:cNvSpPr>
          <p:nvPr>
            <p:ph type="subTitle" idx="5"/>
          </p:nvPr>
        </p:nvSpPr>
        <p:spPr>
          <a:xfrm>
            <a:off x="2282550" y="1472600"/>
            <a:ext cx="21093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53" name="Google Shape;353;p68"/>
          <p:cNvSpPr txBox="1">
            <a:spLocks noGrp="1"/>
          </p:cNvSpPr>
          <p:nvPr>
            <p:ph type="subTitle" idx="6"/>
          </p:nvPr>
        </p:nvSpPr>
        <p:spPr>
          <a:xfrm>
            <a:off x="2282550" y="2906075"/>
            <a:ext cx="21093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54" name="Google Shape;354;p68"/>
          <p:cNvSpPr txBox="1">
            <a:spLocks noGrp="1"/>
          </p:cNvSpPr>
          <p:nvPr>
            <p:ph type="subTitle" idx="7"/>
          </p:nvPr>
        </p:nvSpPr>
        <p:spPr>
          <a:xfrm>
            <a:off x="4752145" y="1472600"/>
            <a:ext cx="21093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55" name="Google Shape;355;p68"/>
          <p:cNvSpPr txBox="1">
            <a:spLocks noGrp="1"/>
          </p:cNvSpPr>
          <p:nvPr>
            <p:ph type="subTitle" idx="8"/>
          </p:nvPr>
        </p:nvSpPr>
        <p:spPr>
          <a:xfrm>
            <a:off x="4752145" y="2906075"/>
            <a:ext cx="21093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6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6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69"/>
          <p:cNvSpPr txBox="1">
            <a:spLocks noGrp="1"/>
          </p:cNvSpPr>
          <p:nvPr>
            <p:ph type="subTitle" idx="1"/>
          </p:nvPr>
        </p:nvSpPr>
        <p:spPr>
          <a:xfrm>
            <a:off x="927375" y="2214604"/>
            <a:ext cx="207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69"/>
          <p:cNvSpPr txBox="1">
            <a:spLocks noGrp="1"/>
          </p:cNvSpPr>
          <p:nvPr>
            <p:ph type="subTitle" idx="2"/>
          </p:nvPr>
        </p:nvSpPr>
        <p:spPr>
          <a:xfrm>
            <a:off x="3510391" y="2214604"/>
            <a:ext cx="207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69"/>
          <p:cNvSpPr txBox="1">
            <a:spLocks noGrp="1"/>
          </p:cNvSpPr>
          <p:nvPr>
            <p:ph type="subTitle" idx="3"/>
          </p:nvPr>
        </p:nvSpPr>
        <p:spPr>
          <a:xfrm>
            <a:off x="927375" y="3971576"/>
            <a:ext cx="207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69"/>
          <p:cNvSpPr txBox="1">
            <a:spLocks noGrp="1"/>
          </p:cNvSpPr>
          <p:nvPr>
            <p:ph type="subTitle" idx="4"/>
          </p:nvPr>
        </p:nvSpPr>
        <p:spPr>
          <a:xfrm>
            <a:off x="3510391" y="3971576"/>
            <a:ext cx="207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69"/>
          <p:cNvSpPr txBox="1">
            <a:spLocks noGrp="1"/>
          </p:cNvSpPr>
          <p:nvPr>
            <p:ph type="subTitle" idx="5"/>
          </p:nvPr>
        </p:nvSpPr>
        <p:spPr>
          <a:xfrm>
            <a:off x="6093407" y="2214604"/>
            <a:ext cx="207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69"/>
          <p:cNvSpPr txBox="1">
            <a:spLocks noGrp="1"/>
          </p:cNvSpPr>
          <p:nvPr>
            <p:ph type="subTitle" idx="6"/>
          </p:nvPr>
        </p:nvSpPr>
        <p:spPr>
          <a:xfrm>
            <a:off x="6093407" y="3971576"/>
            <a:ext cx="207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69"/>
          <p:cNvSpPr txBox="1">
            <a:spLocks noGrp="1"/>
          </p:cNvSpPr>
          <p:nvPr>
            <p:ph type="subTitle" idx="7"/>
          </p:nvPr>
        </p:nvSpPr>
        <p:spPr>
          <a:xfrm>
            <a:off x="931454" y="1965863"/>
            <a:ext cx="2068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66" name="Google Shape;366;p69"/>
          <p:cNvSpPr txBox="1">
            <a:spLocks noGrp="1"/>
          </p:cNvSpPr>
          <p:nvPr>
            <p:ph type="subTitle" idx="8"/>
          </p:nvPr>
        </p:nvSpPr>
        <p:spPr>
          <a:xfrm>
            <a:off x="3514470" y="1965863"/>
            <a:ext cx="2068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67" name="Google Shape;367;p69"/>
          <p:cNvSpPr txBox="1">
            <a:spLocks noGrp="1"/>
          </p:cNvSpPr>
          <p:nvPr>
            <p:ph type="subTitle" idx="9"/>
          </p:nvPr>
        </p:nvSpPr>
        <p:spPr>
          <a:xfrm>
            <a:off x="6097486" y="1965863"/>
            <a:ext cx="2068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68" name="Google Shape;368;p69"/>
          <p:cNvSpPr txBox="1">
            <a:spLocks noGrp="1"/>
          </p:cNvSpPr>
          <p:nvPr>
            <p:ph type="subTitle" idx="13"/>
          </p:nvPr>
        </p:nvSpPr>
        <p:spPr>
          <a:xfrm>
            <a:off x="931454" y="3708947"/>
            <a:ext cx="2068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69" name="Google Shape;369;p69"/>
          <p:cNvSpPr txBox="1">
            <a:spLocks noGrp="1"/>
          </p:cNvSpPr>
          <p:nvPr>
            <p:ph type="subTitle" idx="14"/>
          </p:nvPr>
        </p:nvSpPr>
        <p:spPr>
          <a:xfrm>
            <a:off x="3514470" y="3708947"/>
            <a:ext cx="2068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70" name="Google Shape;370;p69"/>
          <p:cNvSpPr txBox="1">
            <a:spLocks noGrp="1"/>
          </p:cNvSpPr>
          <p:nvPr>
            <p:ph type="subTitle" idx="15"/>
          </p:nvPr>
        </p:nvSpPr>
        <p:spPr>
          <a:xfrm>
            <a:off x="6097486" y="3708947"/>
            <a:ext cx="2068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7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15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70"/>
          <p:cNvSpPr txBox="1">
            <a:spLocks noGrp="1"/>
          </p:cNvSpPr>
          <p:nvPr>
            <p:ph type="title" hasCustomPrompt="1"/>
          </p:nvPr>
        </p:nvSpPr>
        <p:spPr>
          <a:xfrm>
            <a:off x="2433475" y="706175"/>
            <a:ext cx="43818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74" name="Google Shape;374;p70"/>
          <p:cNvSpPr txBox="1">
            <a:spLocks noGrp="1"/>
          </p:cNvSpPr>
          <p:nvPr>
            <p:ph type="subTitle" idx="1"/>
          </p:nvPr>
        </p:nvSpPr>
        <p:spPr>
          <a:xfrm>
            <a:off x="2433475" y="1464174"/>
            <a:ext cx="4381800" cy="3726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7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75" name="Google Shape;375;p70"/>
          <p:cNvSpPr txBox="1">
            <a:spLocks noGrp="1"/>
          </p:cNvSpPr>
          <p:nvPr>
            <p:ph type="title" idx="2" hasCustomPrompt="1"/>
          </p:nvPr>
        </p:nvSpPr>
        <p:spPr>
          <a:xfrm>
            <a:off x="2433475" y="2003879"/>
            <a:ext cx="43818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76" name="Google Shape;376;p70"/>
          <p:cNvSpPr txBox="1">
            <a:spLocks noGrp="1"/>
          </p:cNvSpPr>
          <p:nvPr>
            <p:ph type="subTitle" idx="3"/>
          </p:nvPr>
        </p:nvSpPr>
        <p:spPr>
          <a:xfrm>
            <a:off x="2433475" y="2764450"/>
            <a:ext cx="4381800" cy="3726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7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77" name="Google Shape;377;p70"/>
          <p:cNvSpPr txBox="1">
            <a:spLocks noGrp="1"/>
          </p:cNvSpPr>
          <p:nvPr>
            <p:ph type="title" idx="4" hasCustomPrompt="1"/>
          </p:nvPr>
        </p:nvSpPr>
        <p:spPr>
          <a:xfrm>
            <a:off x="2433475" y="3301583"/>
            <a:ext cx="43818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78" name="Google Shape;378;p70"/>
          <p:cNvSpPr txBox="1">
            <a:spLocks noGrp="1"/>
          </p:cNvSpPr>
          <p:nvPr>
            <p:ph type="subTitle" idx="5"/>
          </p:nvPr>
        </p:nvSpPr>
        <p:spPr>
          <a:xfrm>
            <a:off x="2433475" y="4064725"/>
            <a:ext cx="4381800" cy="3726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7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8_1">
    <p:bg>
      <p:bgPr>
        <a:solidFill>
          <a:schemeClr val="dk2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71"/>
          <p:cNvSpPr txBox="1">
            <a:spLocks noGrp="1"/>
          </p:cNvSpPr>
          <p:nvPr>
            <p:ph type="title" hasCustomPrompt="1"/>
          </p:nvPr>
        </p:nvSpPr>
        <p:spPr>
          <a:xfrm>
            <a:off x="1518625" y="1792175"/>
            <a:ext cx="10287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81" name="Google Shape;381;p71"/>
          <p:cNvSpPr txBox="1">
            <a:spLocks noGrp="1"/>
          </p:cNvSpPr>
          <p:nvPr>
            <p:ph type="subTitle" idx="1"/>
          </p:nvPr>
        </p:nvSpPr>
        <p:spPr>
          <a:xfrm>
            <a:off x="713113" y="3844400"/>
            <a:ext cx="23334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T Sans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82" name="Google Shape;382;p71"/>
          <p:cNvSpPr txBox="1">
            <a:spLocks noGrp="1"/>
          </p:cNvSpPr>
          <p:nvPr>
            <p:ph type="subTitle" idx="2"/>
          </p:nvPr>
        </p:nvSpPr>
        <p:spPr>
          <a:xfrm>
            <a:off x="713113" y="3412325"/>
            <a:ext cx="23334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83" name="Google Shape;383;p71"/>
          <p:cNvSpPr txBox="1">
            <a:spLocks noGrp="1"/>
          </p:cNvSpPr>
          <p:nvPr>
            <p:ph type="title" idx="3" hasCustomPrompt="1"/>
          </p:nvPr>
        </p:nvSpPr>
        <p:spPr>
          <a:xfrm>
            <a:off x="4059075" y="1792175"/>
            <a:ext cx="10287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84" name="Google Shape;384;p71"/>
          <p:cNvSpPr txBox="1">
            <a:spLocks noGrp="1"/>
          </p:cNvSpPr>
          <p:nvPr>
            <p:ph type="subTitle" idx="4"/>
          </p:nvPr>
        </p:nvSpPr>
        <p:spPr>
          <a:xfrm>
            <a:off x="3405246" y="3844400"/>
            <a:ext cx="23334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T Sans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85" name="Google Shape;385;p71"/>
          <p:cNvSpPr txBox="1">
            <a:spLocks noGrp="1"/>
          </p:cNvSpPr>
          <p:nvPr>
            <p:ph type="subTitle" idx="5"/>
          </p:nvPr>
        </p:nvSpPr>
        <p:spPr>
          <a:xfrm>
            <a:off x="3405246" y="3412325"/>
            <a:ext cx="23334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86" name="Google Shape;386;p71"/>
          <p:cNvSpPr txBox="1">
            <a:spLocks noGrp="1"/>
          </p:cNvSpPr>
          <p:nvPr>
            <p:ph type="title" idx="6" hasCustomPrompt="1"/>
          </p:nvPr>
        </p:nvSpPr>
        <p:spPr>
          <a:xfrm>
            <a:off x="6597125" y="1792175"/>
            <a:ext cx="10287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87" name="Google Shape;387;p71"/>
          <p:cNvSpPr txBox="1">
            <a:spLocks noGrp="1"/>
          </p:cNvSpPr>
          <p:nvPr>
            <p:ph type="subTitle" idx="7"/>
          </p:nvPr>
        </p:nvSpPr>
        <p:spPr>
          <a:xfrm>
            <a:off x="6097380" y="3844400"/>
            <a:ext cx="23334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T Sans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ans"/>
              <a:buNone/>
              <a:defRPr sz="21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88" name="Google Shape;388;p71"/>
          <p:cNvSpPr txBox="1">
            <a:spLocks noGrp="1"/>
          </p:cNvSpPr>
          <p:nvPr>
            <p:ph type="subTitle" idx="8"/>
          </p:nvPr>
        </p:nvSpPr>
        <p:spPr>
          <a:xfrm>
            <a:off x="6097380" y="3412325"/>
            <a:ext cx="23334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89" name="Google Shape;389;p71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7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72"/>
          <p:cNvSpPr/>
          <p:nvPr/>
        </p:nvSpPr>
        <p:spPr>
          <a:xfrm>
            <a:off x="713225" y="753675"/>
            <a:ext cx="7356900" cy="3850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72"/>
          <p:cNvSpPr txBox="1">
            <a:spLocks noGrp="1"/>
          </p:cNvSpPr>
          <p:nvPr>
            <p:ph type="title"/>
          </p:nvPr>
        </p:nvSpPr>
        <p:spPr>
          <a:xfrm>
            <a:off x="1296788" y="893000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72"/>
          <p:cNvSpPr txBox="1">
            <a:spLocks noGrp="1"/>
          </p:cNvSpPr>
          <p:nvPr>
            <p:ph type="subTitle" idx="1"/>
          </p:nvPr>
        </p:nvSpPr>
        <p:spPr>
          <a:xfrm>
            <a:off x="1296800" y="2002737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95" name="Google Shape;395;p72"/>
          <p:cNvSpPr txBox="1"/>
          <p:nvPr/>
        </p:nvSpPr>
        <p:spPr>
          <a:xfrm>
            <a:off x="1047950" y="3631625"/>
            <a:ext cx="68493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CREDITS:</a:t>
            </a:r>
            <a:r>
              <a:rPr lang="en"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 This presentation template was created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Golos Text"/>
                <a:ea typeface="Golos Text"/>
                <a:cs typeface="Golos Text"/>
                <a:sym typeface="Golos T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, and includes icons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Golos Text"/>
                <a:ea typeface="Golos Text"/>
                <a:cs typeface="Golos Text"/>
                <a:sym typeface="Golos T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, and infographics &amp; images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Golos Text"/>
                <a:ea typeface="Golos Text"/>
                <a:cs typeface="Golos Text"/>
                <a:sym typeface="Golos T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 </a:t>
            </a:r>
            <a:endParaRPr sz="1200" b="1">
              <a:solidFill>
                <a:schemeClr val="dk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bg>
      <p:bgPr>
        <a:solidFill>
          <a:schemeClr val="dk2"/>
        </a:solidFill>
        <a:effectLst/>
      </p:bgPr>
    </p:bg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73"/>
          <p:cNvPicPr preferRelativeResize="0"/>
          <p:nvPr/>
        </p:nvPicPr>
        <p:blipFill rotWithShape="1">
          <a:blip r:embed="rId2">
            <a:alphaModFix/>
          </a:blip>
          <a:srcRect t="43323" r="6568" b="20350"/>
          <a:stretch/>
        </p:blipFill>
        <p:spPr>
          <a:xfrm>
            <a:off x="0" y="0"/>
            <a:ext cx="9144003" cy="2433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bg>
      <p:bgPr>
        <a:solidFill>
          <a:schemeClr val="dk2"/>
        </a:solidFill>
        <a:effectLst/>
      </p:bgPr>
    </p:bg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74"/>
          <p:cNvPicPr preferRelativeResize="0"/>
          <p:nvPr/>
        </p:nvPicPr>
        <p:blipFill rotWithShape="1">
          <a:blip r:embed="rId2">
            <a:alphaModFix/>
          </a:blip>
          <a:srcRect b="26275"/>
          <a:stretch/>
        </p:blipFill>
        <p:spPr>
          <a:xfrm>
            <a:off x="0" y="0"/>
            <a:ext cx="9144003" cy="3791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26" Type="http://schemas.openxmlformats.org/officeDocument/2006/relationships/slideLayout" Target="../slideLayouts/slideLayout67.xml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5" Type="http://schemas.openxmlformats.org/officeDocument/2006/relationships/slideLayout" Target="../slideLayouts/slideLayout66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29" Type="http://schemas.openxmlformats.org/officeDocument/2006/relationships/slideLayout" Target="../slideLayouts/slideLayout70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65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slideLayout" Target="../slideLayouts/slideLayout64.xml"/><Relationship Id="rId28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31" Type="http://schemas.openxmlformats.org/officeDocument/2006/relationships/theme" Target="../theme/theme3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63.xml"/><Relationship Id="rId27" Type="http://schemas.openxmlformats.org/officeDocument/2006/relationships/slideLayout" Target="../slideLayouts/slideLayout68.xml"/><Relationship Id="rId30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32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los Text"/>
              <a:buChar char="●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los Text"/>
              <a:buChar char="○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lvl="2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los Text"/>
              <a:buChar char="■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lvl="3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los Text"/>
              <a:buChar char="●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lvl="4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los Text"/>
              <a:buChar char="○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lvl="5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los Text"/>
              <a:buChar char="■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lvl="6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los Text"/>
              <a:buChar char="●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lvl="7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los Text"/>
              <a:buChar char="○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lvl="8" indent="-30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Golos Text"/>
              <a:buChar char="■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Golos Text"/>
              <a:buNone/>
              <a:defRPr sz="3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  <p:sp>
        <p:nvSpPr>
          <p:cNvPr id="227" name="Google Shape;227;p4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los Text"/>
              <a:buChar char="●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los Text"/>
              <a:buChar char="○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lvl="2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los Text"/>
              <a:buChar char="■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lvl="3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los Text"/>
              <a:buChar char="●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lvl="4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los Text"/>
              <a:buChar char="○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lvl="5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los Text"/>
              <a:buChar char="■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lvl="6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los Text"/>
              <a:buChar char="●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lvl="7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Golos Text"/>
              <a:buChar char="○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lvl="8" indent="-30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Golos Text"/>
              <a:buChar char="■"/>
              <a:defRPr sz="12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55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76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7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78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75"/>
          <p:cNvSpPr/>
          <p:nvPr/>
        </p:nvSpPr>
        <p:spPr>
          <a:xfrm>
            <a:off x="0" y="0"/>
            <a:ext cx="9213300" cy="5170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5" name="Google Shape;405;p75"/>
          <p:cNvPicPr preferRelativeResize="0"/>
          <p:nvPr/>
        </p:nvPicPr>
        <p:blipFill>
          <a:blip r:embed="rId3">
            <a:alphaModFix amt="61000"/>
          </a:blip>
          <a:stretch>
            <a:fillRect/>
          </a:stretch>
        </p:blipFill>
        <p:spPr>
          <a:xfrm>
            <a:off x="0" y="-6144"/>
            <a:ext cx="9213302" cy="5182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75"/>
          <p:cNvPicPr preferRelativeResize="0"/>
          <p:nvPr/>
        </p:nvPicPr>
        <p:blipFill>
          <a:blip r:embed="rId4">
            <a:alphaModFix amt="68000"/>
          </a:blip>
          <a:stretch>
            <a:fillRect/>
          </a:stretch>
        </p:blipFill>
        <p:spPr>
          <a:xfrm>
            <a:off x="534300" y="2811575"/>
            <a:ext cx="7050101" cy="1824525"/>
          </a:xfrm>
          <a:prstGeom prst="rect">
            <a:avLst/>
          </a:prstGeom>
          <a:noFill/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07" name="Google Shape;407;p75"/>
          <p:cNvSpPr txBox="1">
            <a:spLocks noGrp="1"/>
          </p:cNvSpPr>
          <p:nvPr>
            <p:ph type="ctrTitle"/>
          </p:nvPr>
        </p:nvSpPr>
        <p:spPr>
          <a:xfrm>
            <a:off x="853101" y="2936996"/>
            <a:ext cx="6114900" cy="86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200"/>
              </a:spcAft>
              <a:buNone/>
            </a:pPr>
            <a:r>
              <a:rPr lang="en" sz="4500" b="1">
                <a:solidFill>
                  <a:schemeClr val="dk2"/>
                </a:solidFill>
              </a:rPr>
              <a:t>MAYPAPERFLOWER</a:t>
            </a:r>
            <a:endParaRPr sz="4500" b="1">
              <a:solidFill>
                <a:schemeClr val="dk2"/>
              </a:solidFill>
            </a:endParaRPr>
          </a:p>
        </p:txBody>
      </p:sp>
      <p:cxnSp>
        <p:nvCxnSpPr>
          <p:cNvPr id="408" name="Google Shape;408;p75"/>
          <p:cNvCxnSpPr/>
          <p:nvPr/>
        </p:nvCxnSpPr>
        <p:spPr>
          <a:xfrm>
            <a:off x="768925" y="2964650"/>
            <a:ext cx="0" cy="1500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9" name="Google Shape;409;p75"/>
          <p:cNvSpPr/>
          <p:nvPr/>
        </p:nvSpPr>
        <p:spPr>
          <a:xfrm>
            <a:off x="0" y="-6950"/>
            <a:ext cx="534300" cy="518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75"/>
          <p:cNvSpPr txBox="1">
            <a:spLocks noGrp="1"/>
          </p:cNvSpPr>
          <p:nvPr>
            <p:ph type="subTitle" idx="1"/>
          </p:nvPr>
        </p:nvSpPr>
        <p:spPr>
          <a:xfrm>
            <a:off x="1003550" y="3690550"/>
            <a:ext cx="3915300" cy="65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i="1"/>
              <a:t>“Handmade paper flowers for traditional art preservation and job creation”</a:t>
            </a:r>
            <a:endParaRPr sz="1500" i="1"/>
          </a:p>
        </p:txBody>
      </p:sp>
      <p:pic>
        <p:nvPicPr>
          <p:cNvPr id="411" name="Google Shape;411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52449" y="270167"/>
            <a:ext cx="1027630" cy="529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58320" y="311357"/>
            <a:ext cx="433229" cy="433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7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09057" y="76175"/>
            <a:ext cx="903614" cy="903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7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40904" y="143915"/>
            <a:ext cx="768144" cy="768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7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64325" y="311370"/>
            <a:ext cx="433229" cy="4332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76"/>
          <p:cNvSpPr/>
          <p:nvPr/>
        </p:nvSpPr>
        <p:spPr>
          <a:xfrm>
            <a:off x="0" y="1690500"/>
            <a:ext cx="9144000" cy="17625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76"/>
          <p:cNvSpPr txBox="1"/>
          <p:nvPr/>
        </p:nvSpPr>
        <p:spPr>
          <a:xfrm>
            <a:off x="0" y="1940700"/>
            <a:ext cx="21738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b="1">
                <a:solidFill>
                  <a:schemeClr val="accent6"/>
                </a:solidFill>
              </a:rPr>
              <a:t>01</a:t>
            </a:r>
            <a:endParaRPr sz="39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accent6"/>
                </a:solidFill>
              </a:rPr>
              <a:t>TEAM &amp; BUSINESS INTRODUCTION</a:t>
            </a:r>
            <a:endParaRPr sz="1300" b="1">
              <a:solidFill>
                <a:schemeClr val="accent6"/>
              </a:solidFill>
            </a:endParaRPr>
          </a:p>
        </p:txBody>
      </p:sp>
      <p:sp>
        <p:nvSpPr>
          <p:cNvPr id="422" name="Google Shape;422;p76"/>
          <p:cNvSpPr txBox="1"/>
          <p:nvPr/>
        </p:nvSpPr>
        <p:spPr>
          <a:xfrm>
            <a:off x="1839400" y="1940700"/>
            <a:ext cx="19566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b="1">
                <a:solidFill>
                  <a:schemeClr val="accent6"/>
                </a:solidFill>
              </a:rPr>
              <a:t>02</a:t>
            </a:r>
            <a:endParaRPr sz="39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accent6"/>
                </a:solidFill>
              </a:rPr>
              <a:t>OUR TARGETED</a:t>
            </a:r>
            <a:endParaRPr sz="1300" b="1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accent6"/>
                </a:solidFill>
              </a:rPr>
              <a:t>SOCIAL ISSUES</a:t>
            </a:r>
            <a:endParaRPr sz="1300" b="1">
              <a:solidFill>
                <a:schemeClr val="accent6"/>
              </a:solidFill>
            </a:endParaRPr>
          </a:p>
        </p:txBody>
      </p:sp>
      <p:sp>
        <p:nvSpPr>
          <p:cNvPr id="423" name="Google Shape;423;p76"/>
          <p:cNvSpPr txBox="1"/>
          <p:nvPr/>
        </p:nvSpPr>
        <p:spPr>
          <a:xfrm>
            <a:off x="3501163" y="1940700"/>
            <a:ext cx="23223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b="1">
                <a:solidFill>
                  <a:schemeClr val="accent6"/>
                </a:solidFill>
              </a:rPr>
              <a:t>03</a:t>
            </a:r>
            <a:endParaRPr sz="39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accent6"/>
                </a:solidFill>
              </a:rPr>
              <a:t>CURRENT SOLUTION LANDSCAPE</a:t>
            </a:r>
            <a:endParaRPr sz="1300" b="1">
              <a:solidFill>
                <a:schemeClr val="accent6"/>
              </a:solidFill>
            </a:endParaRPr>
          </a:p>
        </p:txBody>
      </p:sp>
      <p:sp>
        <p:nvSpPr>
          <p:cNvPr id="424" name="Google Shape;424;p76"/>
          <p:cNvSpPr txBox="1"/>
          <p:nvPr/>
        </p:nvSpPr>
        <p:spPr>
          <a:xfrm>
            <a:off x="5555550" y="1940700"/>
            <a:ext cx="18153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b="1">
                <a:solidFill>
                  <a:schemeClr val="accent6"/>
                </a:solidFill>
              </a:rPr>
              <a:t>04</a:t>
            </a:r>
            <a:endParaRPr sz="39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accent6"/>
                </a:solidFill>
              </a:rPr>
              <a:t>OUR SOLUTION</a:t>
            </a:r>
            <a:endParaRPr sz="1300" b="1">
              <a:solidFill>
                <a:schemeClr val="accent6"/>
              </a:solidFill>
            </a:endParaRPr>
          </a:p>
        </p:txBody>
      </p:sp>
      <p:sp>
        <p:nvSpPr>
          <p:cNvPr id="425" name="Google Shape;425;p76"/>
          <p:cNvSpPr txBox="1"/>
          <p:nvPr/>
        </p:nvSpPr>
        <p:spPr>
          <a:xfrm>
            <a:off x="7150850" y="1940700"/>
            <a:ext cx="18153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b="1">
                <a:solidFill>
                  <a:schemeClr val="accent6"/>
                </a:solidFill>
              </a:rPr>
              <a:t>05</a:t>
            </a:r>
            <a:endParaRPr sz="39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accent6"/>
                </a:solidFill>
              </a:rPr>
              <a:t>STAKEHOLDERS</a:t>
            </a:r>
            <a:endParaRPr sz="1300" b="1">
              <a:solidFill>
                <a:schemeClr val="accent6"/>
              </a:solidFill>
            </a:endParaRPr>
          </a:p>
        </p:txBody>
      </p:sp>
      <p:sp>
        <p:nvSpPr>
          <p:cNvPr id="426" name="Google Shape;426;p76"/>
          <p:cNvSpPr txBox="1">
            <a:spLocks noGrp="1"/>
          </p:cNvSpPr>
          <p:nvPr>
            <p:ph type="title"/>
          </p:nvPr>
        </p:nvSpPr>
        <p:spPr>
          <a:xfrm>
            <a:off x="716700" y="545075"/>
            <a:ext cx="771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u="sng">
                <a:latin typeface="Arial"/>
                <a:ea typeface="Arial"/>
                <a:cs typeface="Arial"/>
                <a:sym typeface="Arial"/>
              </a:rPr>
              <a:t>TABLE OF CONTENTS</a:t>
            </a:r>
            <a:endParaRPr sz="4000" b="1" u="sng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77"/>
          <p:cNvSpPr/>
          <p:nvPr/>
        </p:nvSpPr>
        <p:spPr>
          <a:xfrm>
            <a:off x="0" y="1690500"/>
            <a:ext cx="9144000" cy="17625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77"/>
          <p:cNvSpPr txBox="1"/>
          <p:nvPr/>
        </p:nvSpPr>
        <p:spPr>
          <a:xfrm>
            <a:off x="3269450" y="2054250"/>
            <a:ext cx="15693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02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OUR TARGETED</a:t>
            </a:r>
            <a:endParaRPr sz="900" b="1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SOCIAL ISSUES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433" name="Google Shape;433;p77"/>
          <p:cNvSpPr txBox="1"/>
          <p:nvPr/>
        </p:nvSpPr>
        <p:spPr>
          <a:xfrm>
            <a:off x="4602126" y="2054250"/>
            <a:ext cx="18624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03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CURRENT SOLUTION LANDSCAPE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434" name="Google Shape;434;p77"/>
          <p:cNvSpPr txBox="1"/>
          <p:nvPr/>
        </p:nvSpPr>
        <p:spPr>
          <a:xfrm>
            <a:off x="6249673" y="2054250"/>
            <a:ext cx="1455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04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OUR SOLUTION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435" name="Google Shape;435;p77"/>
          <p:cNvSpPr txBox="1"/>
          <p:nvPr/>
        </p:nvSpPr>
        <p:spPr>
          <a:xfrm>
            <a:off x="7529048" y="2054250"/>
            <a:ext cx="1455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05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STAKEHOLDERS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436" name="Google Shape;436;p77"/>
          <p:cNvSpPr/>
          <p:nvPr/>
        </p:nvSpPr>
        <p:spPr>
          <a:xfrm>
            <a:off x="697375" y="1297200"/>
            <a:ext cx="2308200" cy="25491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77"/>
          <p:cNvSpPr txBox="1"/>
          <p:nvPr/>
        </p:nvSpPr>
        <p:spPr>
          <a:xfrm>
            <a:off x="508813" y="1817550"/>
            <a:ext cx="2685300" cy="15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chemeClr val="accent6"/>
                </a:solidFill>
              </a:rPr>
              <a:t>01</a:t>
            </a:r>
            <a:endParaRPr sz="43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6"/>
                </a:solidFill>
              </a:rPr>
              <a:t>TEAM &amp; BUSINESS INTRODUCTION</a:t>
            </a:r>
            <a:endParaRPr sz="1700" b="1">
              <a:solidFill>
                <a:schemeClr val="accent6"/>
              </a:solidFill>
            </a:endParaRPr>
          </a:p>
        </p:txBody>
      </p:sp>
      <p:sp>
        <p:nvSpPr>
          <p:cNvPr id="438" name="Google Shape;438;p77"/>
          <p:cNvSpPr txBox="1">
            <a:spLocks noGrp="1"/>
          </p:cNvSpPr>
          <p:nvPr>
            <p:ph type="title"/>
          </p:nvPr>
        </p:nvSpPr>
        <p:spPr>
          <a:xfrm>
            <a:off x="716700" y="545075"/>
            <a:ext cx="771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u="sng">
                <a:latin typeface="Arial"/>
                <a:ea typeface="Arial"/>
                <a:cs typeface="Arial"/>
                <a:sym typeface="Arial"/>
              </a:rPr>
              <a:t>TABLE OF CONTENTS</a:t>
            </a:r>
            <a:endParaRPr sz="4000" b="1" u="sng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78"/>
          <p:cNvSpPr txBox="1">
            <a:spLocks noGrp="1"/>
          </p:cNvSpPr>
          <p:nvPr>
            <p:ph type="title"/>
          </p:nvPr>
        </p:nvSpPr>
        <p:spPr>
          <a:xfrm>
            <a:off x="4935175" y="-439950"/>
            <a:ext cx="4101900" cy="135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u="sng"/>
              <a:t>MS. PHAN NGOC HIEU</a:t>
            </a:r>
            <a:endParaRPr sz="2800" b="1" u="sng"/>
          </a:p>
        </p:txBody>
      </p:sp>
      <p:sp>
        <p:nvSpPr>
          <p:cNvPr id="444" name="Google Shape;444;p78"/>
          <p:cNvSpPr txBox="1">
            <a:spLocks noGrp="1"/>
          </p:cNvSpPr>
          <p:nvPr>
            <p:ph type="subTitle" idx="1"/>
          </p:nvPr>
        </p:nvSpPr>
        <p:spPr>
          <a:xfrm>
            <a:off x="5363936" y="918150"/>
            <a:ext cx="3093989" cy="10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CEO/FOUNDER - MAYPAPERFLOWER</a:t>
            </a:r>
            <a:endParaRPr b="1" dirty="0"/>
          </a:p>
        </p:txBody>
      </p:sp>
      <p:pic>
        <p:nvPicPr>
          <p:cNvPr id="445" name="Google Shape;445;p78"/>
          <p:cNvPicPr preferRelativeResize="0"/>
          <p:nvPr/>
        </p:nvPicPr>
        <p:blipFill rotWithShape="1">
          <a:blip r:embed="rId3">
            <a:alphaModFix/>
          </a:blip>
          <a:srcRect t="7813" b="7805"/>
          <a:stretch/>
        </p:blipFill>
        <p:spPr>
          <a:xfrm>
            <a:off x="112250" y="126275"/>
            <a:ext cx="4332749" cy="4874348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46" name="Google Shape;446;p78"/>
          <p:cNvSpPr txBox="1"/>
          <p:nvPr/>
        </p:nvSpPr>
        <p:spPr>
          <a:xfrm>
            <a:off x="4683000" y="1534950"/>
            <a:ext cx="4332749" cy="337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Golos Text"/>
              <a:buChar char="●"/>
            </a:pPr>
            <a:r>
              <a:rPr lang="en" dirty="0">
                <a:solidFill>
                  <a:schemeClr val="accent6"/>
                </a:solidFill>
                <a:latin typeface="Golos Text"/>
                <a:ea typeface="Golos Text"/>
                <a:cs typeface="Golos Text"/>
                <a:sym typeface="Golos Text"/>
              </a:rPr>
              <a:t>8 years of experience in banking &amp; finance. </a:t>
            </a:r>
            <a:endParaRPr dirty="0">
              <a:solidFill>
                <a:schemeClr val="accent6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457200" lvl="0" indent="-317500" algn="just" rtl="0"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Golos Text"/>
              <a:buChar char="●"/>
            </a:pPr>
            <a:r>
              <a:rPr lang="en" dirty="0">
                <a:solidFill>
                  <a:schemeClr val="accent6"/>
                </a:solidFill>
                <a:latin typeface="Golos Text"/>
                <a:ea typeface="Golos Text"/>
                <a:cs typeface="Golos Text"/>
                <a:sym typeface="Golos Text"/>
              </a:rPr>
              <a:t>12 in-depth research in the field of confetti</a:t>
            </a:r>
            <a:endParaRPr dirty="0">
              <a:solidFill>
                <a:schemeClr val="accent6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457200" lvl="0" indent="-317500" algn="just" rtl="0"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Golos Text"/>
              <a:buChar char="●"/>
            </a:pPr>
            <a:r>
              <a:rPr lang="en" dirty="0">
                <a:solidFill>
                  <a:schemeClr val="accent6"/>
                </a:solidFill>
                <a:latin typeface="Golos Text"/>
                <a:ea typeface="Golos Text"/>
                <a:cs typeface="Golos Text"/>
                <a:sym typeface="Golos Text"/>
              </a:rPr>
              <a:t>Second prize in the Vietnam Handicraft Design Contest 2022 organized by the Ministry of Agriculture and Rural Development</a:t>
            </a:r>
            <a:endParaRPr dirty="0">
              <a:solidFill>
                <a:schemeClr val="accent6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457200" lvl="0" indent="-317500" algn="just" rtl="0"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Golos Text"/>
              <a:buChar char="●"/>
            </a:pPr>
            <a:r>
              <a:rPr lang="en" dirty="0">
                <a:solidFill>
                  <a:schemeClr val="accent6"/>
                </a:solidFill>
                <a:latin typeface="Golos Text"/>
                <a:ea typeface="Golos Text"/>
                <a:cs typeface="Golos Text"/>
                <a:sym typeface="Golos Text"/>
              </a:rPr>
              <a:t>Managing Hue handmade paper flower project, which was ranked in the top 1 of 29 social impact projects funded by UNDP</a:t>
            </a:r>
            <a:endParaRPr dirty="0">
              <a:solidFill>
                <a:schemeClr val="accent6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457200" lvl="0" indent="-317500" algn="just" rtl="0"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Golos Text"/>
              <a:buChar char="●"/>
            </a:pPr>
            <a:r>
              <a:rPr lang="en" dirty="0">
                <a:solidFill>
                  <a:schemeClr val="accent6"/>
                </a:solidFill>
                <a:latin typeface="Golos Text"/>
                <a:ea typeface="Golos Text"/>
                <a:cs typeface="Golos Text"/>
                <a:sym typeface="Golos Text"/>
              </a:rPr>
              <a:t>Imprint Award - Women create, change the future launched by Vietnam Startup Fund and Standard Chartered.</a:t>
            </a:r>
            <a:endParaRPr dirty="0">
              <a:solidFill>
                <a:schemeClr val="accent6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0" lvl="0" indent="0" algn="just" rtl="0">
              <a:spcBef>
                <a:spcPts val="500"/>
              </a:spcBef>
              <a:spcAft>
                <a:spcPts val="500"/>
              </a:spcAft>
              <a:buNone/>
            </a:pPr>
            <a:endParaRPr dirty="0">
              <a:solidFill>
                <a:schemeClr val="accent6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81"/>
          <p:cNvPicPr preferRelativeResize="0"/>
          <p:nvPr/>
        </p:nvPicPr>
        <p:blipFill rotWithShape="1">
          <a:blip r:embed="rId3">
            <a:alphaModFix/>
          </a:blip>
          <a:srcRect t="41965" b="26452"/>
          <a:stretch/>
        </p:blipFill>
        <p:spPr>
          <a:xfrm>
            <a:off x="0" y="3166550"/>
            <a:ext cx="9144003" cy="197695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81"/>
          <p:cNvSpPr/>
          <p:nvPr/>
        </p:nvSpPr>
        <p:spPr>
          <a:xfrm>
            <a:off x="720000" y="1948500"/>
            <a:ext cx="7710900" cy="2521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81"/>
          <p:cNvSpPr txBox="1">
            <a:spLocks noGrp="1"/>
          </p:cNvSpPr>
          <p:nvPr>
            <p:ph type="subTitle" idx="3"/>
          </p:nvPr>
        </p:nvSpPr>
        <p:spPr>
          <a:xfrm>
            <a:off x="4894268" y="3068314"/>
            <a:ext cx="282255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2"/>
                </a:solidFill>
              </a:rPr>
              <a:t>Tran Phuong Anh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472" name="Google Shape;472;p81"/>
          <p:cNvSpPr txBox="1">
            <a:spLocks noGrp="1"/>
          </p:cNvSpPr>
          <p:nvPr>
            <p:ph type="subTitle" idx="4"/>
          </p:nvPr>
        </p:nvSpPr>
        <p:spPr>
          <a:xfrm>
            <a:off x="1477625" y="3073125"/>
            <a:ext cx="2716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Thai Vu Duc Anh</a:t>
            </a:r>
            <a:endParaRPr b="1">
              <a:solidFill>
                <a:schemeClr val="dk2"/>
              </a:solidFill>
            </a:endParaRPr>
          </a:p>
        </p:txBody>
      </p:sp>
      <p:pic>
        <p:nvPicPr>
          <p:cNvPr id="473" name="Google Shape;473;p81"/>
          <p:cNvPicPr preferRelativeResize="0"/>
          <p:nvPr/>
        </p:nvPicPr>
        <p:blipFill rotWithShape="1">
          <a:blip r:embed="rId4">
            <a:alphaModFix/>
          </a:blip>
          <a:srcRect t="99" b="109"/>
          <a:stretch/>
        </p:blipFill>
        <p:spPr>
          <a:xfrm>
            <a:off x="2031864" y="1241425"/>
            <a:ext cx="1608000" cy="16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74" name="Google Shape;474;p81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OUR TEAM [1]</a:t>
            </a:r>
            <a:endParaRPr b="1" u="sng">
              <a:solidFill>
                <a:schemeClr val="lt1"/>
              </a:solidFill>
            </a:endParaRPr>
          </a:p>
        </p:txBody>
      </p:sp>
      <p:sp>
        <p:nvSpPr>
          <p:cNvPr id="475" name="Google Shape;475;p81"/>
          <p:cNvSpPr txBox="1">
            <a:spLocks noGrp="1"/>
          </p:cNvSpPr>
          <p:nvPr>
            <p:ph type="subTitle" idx="1"/>
          </p:nvPr>
        </p:nvSpPr>
        <p:spPr>
          <a:xfrm>
            <a:off x="5055284" y="3474574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</a:rPr>
              <a:t>Marketing &amp; Communications Manager</a:t>
            </a:r>
            <a:endParaRPr sz="1400">
              <a:solidFill>
                <a:schemeClr val="dk2"/>
              </a:solidFill>
            </a:endParaRPr>
          </a:p>
        </p:txBody>
      </p:sp>
      <p:sp>
        <p:nvSpPr>
          <p:cNvPr id="476" name="Google Shape;476;p81"/>
          <p:cNvSpPr txBox="1">
            <a:spLocks noGrp="1"/>
          </p:cNvSpPr>
          <p:nvPr>
            <p:ph type="subTitle" idx="2"/>
          </p:nvPr>
        </p:nvSpPr>
        <p:spPr>
          <a:xfrm>
            <a:off x="1583075" y="3474574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</a:rPr>
              <a:t>Team Leader &amp; Business Development Manager</a:t>
            </a:r>
            <a:endParaRPr sz="1400">
              <a:solidFill>
                <a:schemeClr val="dk2"/>
              </a:solidFill>
            </a:endParaRPr>
          </a:p>
        </p:txBody>
      </p:sp>
      <p:pic>
        <p:nvPicPr>
          <p:cNvPr id="477" name="Google Shape;477;p81"/>
          <p:cNvPicPr preferRelativeResize="0"/>
          <p:nvPr/>
        </p:nvPicPr>
        <p:blipFill rotWithShape="1">
          <a:blip r:embed="rId5">
            <a:alphaModFix/>
          </a:blip>
          <a:srcRect t="14990" b="30079"/>
          <a:stretch/>
        </p:blipFill>
        <p:spPr>
          <a:xfrm>
            <a:off x="5504075" y="1239525"/>
            <a:ext cx="1608000" cy="16119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82"/>
          <p:cNvSpPr txBox="1"/>
          <p:nvPr/>
        </p:nvSpPr>
        <p:spPr>
          <a:xfrm>
            <a:off x="5976675" y="1417450"/>
            <a:ext cx="29538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Nguyen Thi Ha Van</a:t>
            </a:r>
            <a:endParaRPr sz="2000" b="1">
              <a:solidFill>
                <a:schemeClr val="dk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483" name="Google Shape;483;p82"/>
          <p:cNvSpPr txBox="1"/>
          <p:nvPr/>
        </p:nvSpPr>
        <p:spPr>
          <a:xfrm>
            <a:off x="6011436" y="1873362"/>
            <a:ext cx="22338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Research &amp; Development Executive</a:t>
            </a:r>
            <a:endParaRPr sz="1100">
              <a:solidFill>
                <a:schemeClr val="dk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484" name="Google Shape;484;p82"/>
          <p:cNvSpPr txBox="1"/>
          <p:nvPr/>
        </p:nvSpPr>
        <p:spPr>
          <a:xfrm>
            <a:off x="-54475" y="3178000"/>
            <a:ext cx="3245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rPr>
              <a:t>Luong Thi Minh Huyen</a:t>
            </a:r>
            <a:endParaRPr sz="2000" b="1">
              <a:solidFill>
                <a:schemeClr val="lt1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485" name="Google Shape;485;p82"/>
          <p:cNvSpPr txBox="1"/>
          <p:nvPr/>
        </p:nvSpPr>
        <p:spPr>
          <a:xfrm>
            <a:off x="794400" y="1837550"/>
            <a:ext cx="2399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Marketing &amp; </a:t>
            </a:r>
            <a:endParaRPr sz="1100">
              <a:solidFill>
                <a:schemeClr val="dk2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Communications Executive</a:t>
            </a:r>
            <a:endParaRPr sz="1100">
              <a:solidFill>
                <a:schemeClr val="dk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486" name="Google Shape;486;p82"/>
          <p:cNvSpPr txBox="1"/>
          <p:nvPr/>
        </p:nvSpPr>
        <p:spPr>
          <a:xfrm>
            <a:off x="959511" y="3626700"/>
            <a:ext cx="22338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rPr>
              <a:t>Sales Executive </a:t>
            </a:r>
            <a:endParaRPr sz="1100">
              <a:solidFill>
                <a:schemeClr val="lt1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rPr>
              <a:t>Finance Executive</a:t>
            </a:r>
            <a:endParaRPr sz="1100">
              <a:solidFill>
                <a:schemeClr val="lt1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487" name="Google Shape;487;p82"/>
          <p:cNvSpPr txBox="1"/>
          <p:nvPr/>
        </p:nvSpPr>
        <p:spPr>
          <a:xfrm>
            <a:off x="5976672" y="3213800"/>
            <a:ext cx="26493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rPr>
              <a:t>Hoang Linh Trang</a:t>
            </a:r>
            <a:endParaRPr sz="2000" b="1">
              <a:solidFill>
                <a:schemeClr val="lt1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488" name="Google Shape;488;p82"/>
          <p:cNvSpPr txBox="1"/>
          <p:nvPr/>
        </p:nvSpPr>
        <p:spPr>
          <a:xfrm>
            <a:off x="6011464" y="3662500"/>
            <a:ext cx="22338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rPr>
              <a:t>Partnership Specialist</a:t>
            </a:r>
            <a:endParaRPr sz="1100">
              <a:solidFill>
                <a:schemeClr val="lt1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489" name="Google Shape;489;p82"/>
          <p:cNvSpPr txBox="1"/>
          <p:nvPr/>
        </p:nvSpPr>
        <p:spPr>
          <a:xfrm>
            <a:off x="474304" y="1381650"/>
            <a:ext cx="27162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Nguyen Thi Ngan Ha</a:t>
            </a:r>
            <a:endParaRPr sz="2000" b="1">
              <a:solidFill>
                <a:schemeClr val="dk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490" name="Google Shape;490;p82"/>
          <p:cNvSpPr/>
          <p:nvPr/>
        </p:nvSpPr>
        <p:spPr>
          <a:xfrm>
            <a:off x="3843061" y="2919048"/>
            <a:ext cx="572700" cy="5727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82"/>
          <p:cNvSpPr/>
          <p:nvPr/>
        </p:nvSpPr>
        <p:spPr>
          <a:xfrm>
            <a:off x="4675261" y="2919048"/>
            <a:ext cx="572700" cy="5727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82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OUR TEAM [2]</a:t>
            </a:r>
            <a:endParaRPr b="1" u="sng">
              <a:solidFill>
                <a:schemeClr val="lt1"/>
              </a:solidFill>
            </a:endParaRPr>
          </a:p>
        </p:txBody>
      </p:sp>
      <p:pic>
        <p:nvPicPr>
          <p:cNvPr id="493" name="Google Shape;493;p82"/>
          <p:cNvPicPr preferRelativeResize="0"/>
          <p:nvPr/>
        </p:nvPicPr>
        <p:blipFill rotWithShape="1">
          <a:blip r:embed="rId3">
            <a:alphaModFix/>
          </a:blip>
          <a:srcRect l="17949" t="20699" r="17943" b="36513"/>
          <a:stretch/>
        </p:blipFill>
        <p:spPr>
          <a:xfrm>
            <a:off x="3258957" y="2800475"/>
            <a:ext cx="1346820" cy="1346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82"/>
          <p:cNvPicPr preferRelativeResize="0"/>
          <p:nvPr/>
        </p:nvPicPr>
        <p:blipFill rotWithShape="1">
          <a:blip r:embed="rId4">
            <a:alphaModFix/>
          </a:blip>
          <a:srcRect l="8211" t="10974" r="13730" b="10967"/>
          <a:stretch/>
        </p:blipFill>
        <p:spPr>
          <a:xfrm>
            <a:off x="3258956" y="1453659"/>
            <a:ext cx="1346820" cy="1346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82"/>
          <p:cNvPicPr preferRelativeResize="0"/>
          <p:nvPr/>
        </p:nvPicPr>
        <p:blipFill rotWithShape="1">
          <a:blip r:embed="rId5">
            <a:alphaModFix/>
          </a:blip>
          <a:srcRect l="11832" t="26446" r="11832" b="20403"/>
          <a:stretch/>
        </p:blipFill>
        <p:spPr>
          <a:xfrm>
            <a:off x="4605775" y="1453659"/>
            <a:ext cx="1302453" cy="1346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82"/>
          <p:cNvPicPr preferRelativeResize="0"/>
          <p:nvPr/>
        </p:nvPicPr>
        <p:blipFill rotWithShape="1">
          <a:blip r:embed="rId6">
            <a:alphaModFix/>
          </a:blip>
          <a:srcRect l="7271" r="7280" b="31469"/>
          <a:stretch/>
        </p:blipFill>
        <p:spPr>
          <a:xfrm>
            <a:off x="4605775" y="2800477"/>
            <a:ext cx="1302455" cy="13468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79"/>
          <p:cNvPicPr preferRelativeResize="0"/>
          <p:nvPr/>
        </p:nvPicPr>
        <p:blipFill rotWithShape="1">
          <a:blip r:embed="rId3">
            <a:alphaModFix/>
          </a:blip>
          <a:srcRect l="20528" r="27488"/>
          <a:stretch/>
        </p:blipFill>
        <p:spPr>
          <a:xfrm>
            <a:off x="5133300" y="76200"/>
            <a:ext cx="40107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79"/>
          <p:cNvSpPr/>
          <p:nvPr/>
        </p:nvSpPr>
        <p:spPr>
          <a:xfrm>
            <a:off x="404225" y="386175"/>
            <a:ext cx="5327700" cy="4217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79"/>
          <p:cNvSpPr txBox="1">
            <a:spLocks noGrp="1"/>
          </p:cNvSpPr>
          <p:nvPr>
            <p:ph type="title"/>
          </p:nvPr>
        </p:nvSpPr>
        <p:spPr>
          <a:xfrm>
            <a:off x="721625" y="431159"/>
            <a:ext cx="4897800" cy="66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 dirty="0">
                <a:solidFill>
                  <a:schemeClr val="dk2"/>
                </a:solidFill>
              </a:rPr>
              <a:t>MS. NGUYEN THU HANG</a:t>
            </a:r>
            <a:endParaRPr sz="3000" b="1" u="sng" dirty="0">
              <a:solidFill>
                <a:schemeClr val="dk2"/>
              </a:solidFill>
            </a:endParaRPr>
          </a:p>
        </p:txBody>
      </p:sp>
      <p:cxnSp>
        <p:nvCxnSpPr>
          <p:cNvPr id="454" name="Google Shape;454;p79"/>
          <p:cNvCxnSpPr/>
          <p:nvPr/>
        </p:nvCxnSpPr>
        <p:spPr>
          <a:xfrm>
            <a:off x="650825" y="571300"/>
            <a:ext cx="0" cy="658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5" name="Google Shape;455;p79"/>
          <p:cNvSpPr txBox="1"/>
          <p:nvPr/>
        </p:nvSpPr>
        <p:spPr>
          <a:xfrm>
            <a:off x="516725" y="1343675"/>
            <a:ext cx="5102700" cy="3253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latin typeface="Golos Text"/>
                <a:ea typeface="Golos Text"/>
                <a:cs typeface="Golos Text"/>
                <a:sym typeface="Golos Text"/>
              </a:rPr>
              <a:t>- Deputy Director of FTU Innovation and Incubation Center (FIIS)</a:t>
            </a:r>
            <a:endParaRPr sz="1200" dirty="0">
              <a:latin typeface="Golos Text"/>
              <a:ea typeface="Golos Text"/>
              <a:cs typeface="Golos Text"/>
              <a:sym typeface="Golos Tex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dirty="0">
                <a:latin typeface="Golos Text"/>
                <a:ea typeface="Golos Text"/>
                <a:cs typeface="Golos Text"/>
                <a:sym typeface="Golos Text"/>
              </a:rPr>
              <a:t>- Lecturer of International Trade Department, Foreign Trade University</a:t>
            </a:r>
            <a:endParaRPr sz="1200" dirty="0">
              <a:latin typeface="Golos Text"/>
              <a:ea typeface="Golos Text"/>
              <a:cs typeface="Golos Text"/>
              <a:sym typeface="Golos Tex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dirty="0">
                <a:latin typeface="Golos Text"/>
                <a:ea typeface="Golos Text"/>
                <a:cs typeface="Golos Text"/>
                <a:sym typeface="Golos Text"/>
              </a:rPr>
              <a:t>- Managing SBC Program in Vietnam</a:t>
            </a:r>
            <a:endParaRPr sz="1200" dirty="0">
              <a:latin typeface="Golos Text"/>
              <a:ea typeface="Golos Text"/>
              <a:cs typeface="Golos Text"/>
              <a:sym typeface="Golos Tex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dirty="0">
                <a:latin typeface="Golos Text"/>
                <a:ea typeface="Golos Text"/>
                <a:cs typeface="Golos Text"/>
                <a:sym typeface="Golos Text"/>
              </a:rPr>
              <a:t>- Coach of the Global Champion project and Finalist of SBC 2021, achieved certificate of SBC expert level consultant</a:t>
            </a:r>
            <a:endParaRPr sz="1200" dirty="0">
              <a:latin typeface="Golos Text"/>
              <a:ea typeface="Golos Text"/>
              <a:cs typeface="Golos Text"/>
              <a:sym typeface="Golos Tex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dirty="0">
                <a:latin typeface="Golos Text"/>
                <a:ea typeface="Golos Text"/>
                <a:cs typeface="Golos Text"/>
                <a:sym typeface="Golos Text"/>
              </a:rPr>
              <a:t>- Facilitator Certificate in Active Citizenship - Social Enterprise (ACSE) issued by British Council</a:t>
            </a:r>
            <a:endParaRPr sz="1200" dirty="0">
              <a:latin typeface="Golos Text"/>
              <a:ea typeface="Golos Text"/>
              <a:cs typeface="Golos Text"/>
              <a:sym typeface="Golos Tex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dirty="0">
                <a:latin typeface="Golos Text"/>
                <a:ea typeface="Golos Text"/>
                <a:cs typeface="Golos Text"/>
                <a:sym typeface="Golos Text"/>
              </a:rPr>
              <a:t>- 15 years of international trade research, agribusiness, export-oriented private sector</a:t>
            </a:r>
            <a:endParaRPr sz="1200" dirty="0">
              <a:latin typeface="Golos Text"/>
              <a:ea typeface="Golos Text"/>
              <a:cs typeface="Golos Text"/>
              <a:sym typeface="Golos Tex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dirty="0">
                <a:latin typeface="Golos Text"/>
                <a:ea typeface="Golos Text"/>
                <a:cs typeface="Golos Text"/>
                <a:sym typeface="Golos Text"/>
              </a:rPr>
              <a:t>- 15 years of experience in training, consulting and coaching SMEs in the field of import and export, international market research</a:t>
            </a:r>
            <a:endParaRPr sz="1200" dirty="0">
              <a:latin typeface="Golos Text"/>
              <a:ea typeface="Golos Text"/>
              <a:cs typeface="Golos Text"/>
              <a:sym typeface="Golos Tex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" sz="1200" dirty="0">
                <a:latin typeface="Golos Text"/>
                <a:ea typeface="Golos Text"/>
                <a:cs typeface="Golos Text"/>
                <a:sym typeface="Golos Text"/>
              </a:rPr>
              <a:t>- 4 years of experience in mentoring and supporting startups</a:t>
            </a:r>
            <a:endParaRPr sz="1200" dirty="0"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48A5E4-7C9B-A415-2677-E6A74FE415B4}"/>
              </a:ext>
            </a:extLst>
          </p:cNvPr>
          <p:cNvSpPr txBox="1"/>
          <p:nvPr/>
        </p:nvSpPr>
        <p:spPr>
          <a:xfrm>
            <a:off x="650825" y="987290"/>
            <a:ext cx="9033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COACH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80"/>
          <p:cNvPicPr preferRelativeResize="0"/>
          <p:nvPr/>
        </p:nvPicPr>
        <p:blipFill rotWithShape="1">
          <a:blip r:embed="rId3">
            <a:alphaModFix/>
          </a:blip>
          <a:srcRect l="10666" b="4680"/>
          <a:stretch/>
        </p:blipFill>
        <p:spPr>
          <a:xfrm>
            <a:off x="0" y="0"/>
            <a:ext cx="45876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80"/>
          <p:cNvSpPr/>
          <p:nvPr/>
        </p:nvSpPr>
        <p:spPr>
          <a:xfrm>
            <a:off x="2896625" y="377700"/>
            <a:ext cx="5700300" cy="4217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80"/>
          <p:cNvSpPr txBox="1">
            <a:spLocks noGrp="1"/>
          </p:cNvSpPr>
          <p:nvPr>
            <p:ph type="title"/>
          </p:nvPr>
        </p:nvSpPr>
        <p:spPr>
          <a:xfrm>
            <a:off x="3030507" y="538526"/>
            <a:ext cx="5240700" cy="66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 dirty="0">
                <a:solidFill>
                  <a:schemeClr val="dk2"/>
                </a:solidFill>
              </a:rPr>
              <a:t>MS. NGUYEN THI LAN ANH</a:t>
            </a:r>
            <a:endParaRPr sz="3000" b="1" u="sng" dirty="0">
              <a:solidFill>
                <a:schemeClr val="dk2"/>
              </a:solidFill>
            </a:endParaRPr>
          </a:p>
        </p:txBody>
      </p:sp>
      <p:cxnSp>
        <p:nvCxnSpPr>
          <p:cNvPr id="463" name="Google Shape;463;p80"/>
          <p:cNvCxnSpPr/>
          <p:nvPr/>
        </p:nvCxnSpPr>
        <p:spPr>
          <a:xfrm>
            <a:off x="8368600" y="636475"/>
            <a:ext cx="0" cy="807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4" name="Google Shape;464;p80"/>
          <p:cNvSpPr txBox="1"/>
          <p:nvPr/>
        </p:nvSpPr>
        <p:spPr>
          <a:xfrm>
            <a:off x="3067775" y="1683900"/>
            <a:ext cx="5358000" cy="29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Golos Text"/>
                <a:ea typeface="Golos Text"/>
                <a:cs typeface="Golos Text"/>
                <a:sym typeface="Golos Text"/>
              </a:rPr>
              <a:t>- CFO at Boxme Asia Company - A company providing logistics services and e-commerce solutions with a network in 5 Southeast Asian countries including Vietnam, Thailand, Malaysia, Indonesia and the Philippines .</a:t>
            </a:r>
            <a:endParaRPr dirty="0">
              <a:latin typeface="Golos Text"/>
              <a:ea typeface="Golos Text"/>
              <a:cs typeface="Golos Text"/>
              <a:sym typeface="Golos Text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r>
              <a:rPr lang="en" dirty="0">
                <a:latin typeface="Golos Text"/>
                <a:ea typeface="Golos Text"/>
                <a:cs typeface="Golos Text"/>
                <a:sym typeface="Golos Text"/>
              </a:rPr>
              <a:t>- Having 8 years of experience in auditing and tax consulting services at large consulting firms. Accounting, financial and tax review consulting for more than 100 businesses in many fields.</a:t>
            </a:r>
            <a:endParaRPr dirty="0">
              <a:latin typeface="Golos Text"/>
              <a:ea typeface="Golos Text"/>
              <a:cs typeface="Golos Text"/>
              <a:sym typeface="Golos Text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r>
              <a:rPr lang="en" dirty="0">
                <a:latin typeface="Golos Text"/>
                <a:ea typeface="Golos Text"/>
                <a:cs typeface="Golos Text"/>
                <a:sym typeface="Golos Text"/>
              </a:rPr>
              <a:t>- Training and guiding at tax seminars for CFOs, chief accountants and in charge of accounting in several companies.</a:t>
            </a:r>
            <a:endParaRPr dirty="0">
              <a:latin typeface="Golos Text"/>
              <a:ea typeface="Golos Text"/>
              <a:cs typeface="Golos Text"/>
              <a:sym typeface="Golos Text"/>
            </a:endParaRPr>
          </a:p>
          <a:p>
            <a:pPr marL="0" lvl="0" indent="0" algn="just" rtl="0">
              <a:spcBef>
                <a:spcPts val="500"/>
              </a:spcBef>
              <a:spcAft>
                <a:spcPts val="500"/>
              </a:spcAft>
              <a:buNone/>
            </a:pPr>
            <a:endParaRPr dirty="0"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1457C-80E5-FC67-0FC3-C4EFEF001663}"/>
              </a:ext>
            </a:extLst>
          </p:cNvPr>
          <p:cNvSpPr txBox="1"/>
          <p:nvPr/>
        </p:nvSpPr>
        <p:spPr>
          <a:xfrm>
            <a:off x="7356053" y="1102472"/>
            <a:ext cx="9033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COACH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83"/>
          <p:cNvSpPr/>
          <p:nvPr/>
        </p:nvSpPr>
        <p:spPr>
          <a:xfrm>
            <a:off x="207375" y="686050"/>
            <a:ext cx="4210242" cy="3819469"/>
          </a:xfrm>
          <a:custGeom>
            <a:avLst/>
            <a:gdLst/>
            <a:ahLst/>
            <a:cxnLst/>
            <a:rect l="l" t="t" r="r" b="b"/>
            <a:pathLst>
              <a:path w="143096" h="190426" extrusionOk="0">
                <a:moveTo>
                  <a:pt x="2914" y="0"/>
                </a:moveTo>
                <a:cubicBezTo>
                  <a:pt x="1280" y="0"/>
                  <a:pt x="0" y="1281"/>
                  <a:pt x="0" y="2914"/>
                </a:cubicBezTo>
                <a:lnTo>
                  <a:pt x="0" y="187512"/>
                </a:lnTo>
                <a:cubicBezTo>
                  <a:pt x="0" y="189101"/>
                  <a:pt x="1280" y="190426"/>
                  <a:pt x="2914" y="190426"/>
                </a:cubicBezTo>
                <a:lnTo>
                  <a:pt x="140182" y="190426"/>
                </a:lnTo>
                <a:cubicBezTo>
                  <a:pt x="141771" y="190426"/>
                  <a:pt x="143096" y="189101"/>
                  <a:pt x="143096" y="187512"/>
                </a:cubicBezTo>
                <a:lnTo>
                  <a:pt x="143096" y="2914"/>
                </a:lnTo>
                <a:cubicBezTo>
                  <a:pt x="143096" y="1281"/>
                  <a:pt x="141771" y="0"/>
                  <a:pt x="14018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83"/>
          <p:cNvSpPr txBox="1">
            <a:spLocks noGrp="1"/>
          </p:cNvSpPr>
          <p:nvPr>
            <p:ph type="title"/>
          </p:nvPr>
        </p:nvSpPr>
        <p:spPr>
          <a:xfrm>
            <a:off x="4844400" y="1452775"/>
            <a:ext cx="4005900" cy="64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MAYPAPERFLOWER</a:t>
            </a:r>
            <a:endParaRPr sz="3000" b="1" u="sng"/>
          </a:p>
        </p:txBody>
      </p:sp>
      <p:sp>
        <p:nvSpPr>
          <p:cNvPr id="503" name="Google Shape;503;p83"/>
          <p:cNvSpPr txBox="1">
            <a:spLocks noGrp="1"/>
          </p:cNvSpPr>
          <p:nvPr>
            <p:ph type="subTitle" idx="1"/>
          </p:nvPr>
        </p:nvSpPr>
        <p:spPr>
          <a:xfrm>
            <a:off x="5036675" y="2317950"/>
            <a:ext cx="3733500" cy="10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</a:rPr>
              <a:t>Maypaperflower and our products are inherited and inspired by the traditional craft village of Thanh Tien paper flowers art - more than 300 years of age in Hue city, VN</a:t>
            </a:r>
            <a:endParaRPr sz="1500">
              <a:solidFill>
                <a:schemeClr val="accent6"/>
              </a:solidFill>
            </a:endParaRPr>
          </a:p>
        </p:txBody>
      </p:sp>
      <p:pic>
        <p:nvPicPr>
          <p:cNvPr id="504" name="Google Shape;504;p83"/>
          <p:cNvPicPr preferRelativeResize="0"/>
          <p:nvPr/>
        </p:nvPicPr>
        <p:blipFill rotWithShape="1">
          <a:blip r:embed="rId3">
            <a:alphaModFix/>
          </a:blip>
          <a:srcRect l="9276" r="9284"/>
          <a:stretch/>
        </p:blipFill>
        <p:spPr>
          <a:xfrm>
            <a:off x="381000" y="816250"/>
            <a:ext cx="3888527" cy="3472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84"/>
          <p:cNvSpPr/>
          <p:nvPr/>
        </p:nvSpPr>
        <p:spPr>
          <a:xfrm>
            <a:off x="357838" y="427250"/>
            <a:ext cx="5327700" cy="4217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84"/>
          <p:cNvSpPr txBox="1">
            <a:spLocks noGrp="1"/>
          </p:cNvSpPr>
          <p:nvPr>
            <p:ph type="subTitle" idx="1"/>
          </p:nvPr>
        </p:nvSpPr>
        <p:spPr>
          <a:xfrm>
            <a:off x="1498138" y="1660600"/>
            <a:ext cx="3047100" cy="3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</a:rPr>
              <a:t>MORE CREATIVE ART PIECES</a:t>
            </a:r>
            <a:endParaRPr sz="1500" b="1">
              <a:solidFill>
                <a:schemeClr val="dk2"/>
              </a:solidFill>
            </a:endParaRPr>
          </a:p>
        </p:txBody>
      </p:sp>
      <p:cxnSp>
        <p:nvCxnSpPr>
          <p:cNvPr id="511" name="Google Shape;511;p84"/>
          <p:cNvCxnSpPr/>
          <p:nvPr/>
        </p:nvCxnSpPr>
        <p:spPr>
          <a:xfrm>
            <a:off x="787763" y="759525"/>
            <a:ext cx="0" cy="8064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12" name="Google Shape;512;p84"/>
          <p:cNvSpPr txBox="1">
            <a:spLocks noGrp="1"/>
          </p:cNvSpPr>
          <p:nvPr>
            <p:ph type="title"/>
          </p:nvPr>
        </p:nvSpPr>
        <p:spPr>
          <a:xfrm>
            <a:off x="898263" y="842325"/>
            <a:ext cx="4005900" cy="64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>
                <a:solidFill>
                  <a:schemeClr val="lt2"/>
                </a:solidFill>
              </a:rPr>
              <a:t>MAYPAPERFLOWER</a:t>
            </a:r>
            <a:endParaRPr sz="3000" b="1" u="sng">
              <a:solidFill>
                <a:schemeClr val="lt2"/>
              </a:solidFill>
            </a:endParaRPr>
          </a:p>
        </p:txBody>
      </p:sp>
      <p:sp>
        <p:nvSpPr>
          <p:cNvPr id="513" name="Google Shape;513;p84"/>
          <p:cNvSpPr txBox="1">
            <a:spLocks noGrp="1"/>
          </p:cNvSpPr>
          <p:nvPr>
            <p:ph type="subTitle" idx="1"/>
          </p:nvPr>
        </p:nvSpPr>
        <p:spPr>
          <a:xfrm>
            <a:off x="2768263" y="1806000"/>
            <a:ext cx="1353000" cy="56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rPr>
              <a:t>that combine</a:t>
            </a:r>
            <a:endParaRPr sz="2300">
              <a:solidFill>
                <a:schemeClr val="dk2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cxnSp>
        <p:nvCxnSpPr>
          <p:cNvPr id="514" name="Google Shape;514;p84"/>
          <p:cNvCxnSpPr/>
          <p:nvPr/>
        </p:nvCxnSpPr>
        <p:spPr>
          <a:xfrm flipH="1">
            <a:off x="1465688" y="2391175"/>
            <a:ext cx="1473600" cy="394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15" name="Google Shape;515;p84"/>
          <p:cNvCxnSpPr/>
          <p:nvPr/>
        </p:nvCxnSpPr>
        <p:spPr>
          <a:xfrm>
            <a:off x="2939288" y="2391175"/>
            <a:ext cx="1467600" cy="39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16" name="Google Shape;516;p84"/>
          <p:cNvSpPr txBox="1">
            <a:spLocks noGrp="1"/>
          </p:cNvSpPr>
          <p:nvPr>
            <p:ph type="subTitle" idx="1"/>
          </p:nvPr>
        </p:nvSpPr>
        <p:spPr>
          <a:xfrm>
            <a:off x="787763" y="2785975"/>
            <a:ext cx="1467600" cy="56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2"/>
                </a:solidFill>
              </a:rPr>
              <a:t>TRADITIONAL </a:t>
            </a:r>
            <a:endParaRPr sz="14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2"/>
                </a:solidFill>
              </a:rPr>
              <a:t>TECHNIQUES</a:t>
            </a:r>
            <a:endParaRPr sz="14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2"/>
              </a:solidFill>
            </a:endParaRPr>
          </a:p>
        </p:txBody>
      </p:sp>
      <p:sp>
        <p:nvSpPr>
          <p:cNvPr id="517" name="Google Shape;517;p84"/>
          <p:cNvSpPr txBox="1">
            <a:spLocks noGrp="1"/>
          </p:cNvSpPr>
          <p:nvPr>
            <p:ph type="subTitle" idx="1"/>
          </p:nvPr>
        </p:nvSpPr>
        <p:spPr>
          <a:xfrm>
            <a:off x="3632088" y="2785975"/>
            <a:ext cx="1467600" cy="56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2"/>
                </a:solidFill>
              </a:rPr>
              <a:t>MODERN</a:t>
            </a:r>
            <a:endParaRPr sz="14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2"/>
                </a:solidFill>
              </a:rPr>
              <a:t>DEMANDS</a:t>
            </a:r>
            <a:endParaRPr sz="1400" b="1">
              <a:solidFill>
                <a:schemeClr val="dk2"/>
              </a:solidFill>
            </a:endParaRPr>
          </a:p>
        </p:txBody>
      </p:sp>
      <p:sp>
        <p:nvSpPr>
          <p:cNvPr id="518" name="Google Shape;518;p84"/>
          <p:cNvSpPr txBox="1"/>
          <p:nvPr/>
        </p:nvSpPr>
        <p:spPr>
          <a:xfrm>
            <a:off x="1944763" y="3549800"/>
            <a:ext cx="3296708" cy="95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 dirty="0">
                <a:latin typeface="Golos Text"/>
                <a:ea typeface="Golos Text"/>
                <a:cs typeface="Golos Text"/>
                <a:sym typeface="Golos Text"/>
              </a:rPr>
              <a:t>Create more attractive products that best fit the customers’ changing needs nowadays</a:t>
            </a:r>
            <a:endParaRPr sz="1450" dirty="0"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519" name="Google Shape;519;p84"/>
          <p:cNvSpPr/>
          <p:nvPr/>
        </p:nvSpPr>
        <p:spPr>
          <a:xfrm>
            <a:off x="787763" y="3813050"/>
            <a:ext cx="770100" cy="39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0" name="Google Shape;520;p84"/>
          <p:cNvPicPr preferRelativeResize="0"/>
          <p:nvPr/>
        </p:nvPicPr>
        <p:blipFill rotWithShape="1">
          <a:blip r:embed="rId3">
            <a:alphaModFix/>
          </a:blip>
          <a:srcRect t="8572" r="8155" b="23658"/>
          <a:stretch/>
        </p:blipFill>
        <p:spPr>
          <a:xfrm>
            <a:off x="5877838" y="635375"/>
            <a:ext cx="1887600" cy="1836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21" name="Google Shape;521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98563" y="2851739"/>
            <a:ext cx="1887600" cy="18645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522" name="Google Shape;522;p84"/>
          <p:cNvCxnSpPr/>
          <p:nvPr/>
        </p:nvCxnSpPr>
        <p:spPr>
          <a:xfrm>
            <a:off x="7265613" y="2487300"/>
            <a:ext cx="163800" cy="283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85"/>
          <p:cNvSpPr/>
          <p:nvPr/>
        </p:nvSpPr>
        <p:spPr>
          <a:xfrm>
            <a:off x="720000" y="445025"/>
            <a:ext cx="7704000" cy="3990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85"/>
          <p:cNvSpPr txBox="1">
            <a:spLocks noGrp="1"/>
          </p:cNvSpPr>
          <p:nvPr>
            <p:ph type="title"/>
          </p:nvPr>
        </p:nvSpPr>
        <p:spPr>
          <a:xfrm>
            <a:off x="1284450" y="630925"/>
            <a:ext cx="65751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>
                <a:solidFill>
                  <a:schemeClr val="lt2"/>
                </a:solidFill>
              </a:rPr>
              <a:t>MAYPAPERFLOWER’s PRODUCTS</a:t>
            </a:r>
            <a:endParaRPr sz="3000" b="1" u="sng">
              <a:solidFill>
                <a:schemeClr val="lt2"/>
              </a:solidFill>
            </a:endParaRPr>
          </a:p>
        </p:txBody>
      </p:sp>
      <p:pic>
        <p:nvPicPr>
          <p:cNvPr id="529" name="Google Shape;529;p85"/>
          <p:cNvPicPr preferRelativeResize="0"/>
          <p:nvPr/>
        </p:nvPicPr>
        <p:blipFill rotWithShape="1">
          <a:blip r:embed="rId3">
            <a:alphaModFix/>
          </a:blip>
          <a:srcRect t="27932" b="19730"/>
          <a:stretch/>
        </p:blipFill>
        <p:spPr>
          <a:xfrm>
            <a:off x="1143000" y="1436750"/>
            <a:ext cx="6858000" cy="2691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86"/>
          <p:cNvSpPr/>
          <p:nvPr/>
        </p:nvSpPr>
        <p:spPr>
          <a:xfrm>
            <a:off x="0" y="3397825"/>
            <a:ext cx="9144000" cy="179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86"/>
          <p:cNvSpPr txBox="1">
            <a:spLocks noGrp="1"/>
          </p:cNvSpPr>
          <p:nvPr>
            <p:ph type="title"/>
          </p:nvPr>
        </p:nvSpPr>
        <p:spPr>
          <a:xfrm>
            <a:off x="520950" y="1270238"/>
            <a:ext cx="3444300" cy="11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OUR AIMS</a:t>
            </a:r>
            <a:endParaRPr b="1" u="sng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AND VISIONS</a:t>
            </a:r>
            <a:endParaRPr b="1" u="sng"/>
          </a:p>
        </p:txBody>
      </p:sp>
      <p:sp>
        <p:nvSpPr>
          <p:cNvPr id="536" name="Google Shape;536;p86"/>
          <p:cNvSpPr txBox="1"/>
          <p:nvPr/>
        </p:nvSpPr>
        <p:spPr>
          <a:xfrm flipH="1">
            <a:off x="304734" y="3747368"/>
            <a:ext cx="2641800" cy="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los Text"/>
                <a:ea typeface="Golos Text"/>
                <a:cs typeface="Golos Text"/>
                <a:sym typeface="Golos Text"/>
              </a:rPr>
              <a:t>Preserve the Vietnamese traditional arts and cultural values</a:t>
            </a:r>
            <a:endParaRPr>
              <a:solidFill>
                <a:schemeClr val="dk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537" name="Google Shape;537;p86"/>
          <p:cNvSpPr txBox="1"/>
          <p:nvPr/>
        </p:nvSpPr>
        <p:spPr>
          <a:xfrm flipH="1">
            <a:off x="6197463" y="3747350"/>
            <a:ext cx="2641800" cy="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los Text"/>
                <a:ea typeface="Golos Text"/>
                <a:cs typeface="Golos Text"/>
                <a:sym typeface="Golos Text"/>
              </a:rPr>
              <a:t>Orient customers to use eco-friendly art pieces</a:t>
            </a:r>
            <a:endParaRPr>
              <a:solidFill>
                <a:schemeClr val="dk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538" name="Google Shape;538;p86"/>
          <p:cNvSpPr txBox="1"/>
          <p:nvPr/>
        </p:nvSpPr>
        <p:spPr>
          <a:xfrm flipH="1">
            <a:off x="3187379" y="3747357"/>
            <a:ext cx="2641800" cy="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los Text"/>
                <a:ea typeface="Golos Text"/>
                <a:cs typeface="Golos Text"/>
                <a:sym typeface="Golos Text"/>
              </a:rPr>
              <a:t>Support the development of the local economy and solve the employment problems for disadvantaged groups</a:t>
            </a:r>
            <a:endParaRPr>
              <a:solidFill>
                <a:schemeClr val="dk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grpSp>
        <p:nvGrpSpPr>
          <p:cNvPr id="539" name="Google Shape;539;p86"/>
          <p:cNvGrpSpPr/>
          <p:nvPr/>
        </p:nvGrpSpPr>
        <p:grpSpPr>
          <a:xfrm>
            <a:off x="4243324" y="731401"/>
            <a:ext cx="4187454" cy="2221304"/>
            <a:chOff x="233350" y="949250"/>
            <a:chExt cx="7137300" cy="3802300"/>
          </a:xfrm>
        </p:grpSpPr>
        <p:sp>
          <p:nvSpPr>
            <p:cNvPr id="540" name="Google Shape;540;p86"/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86"/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86"/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86"/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86"/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86"/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86"/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86"/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86"/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86"/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86"/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86"/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86"/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86"/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86"/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86"/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86"/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86"/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86"/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86"/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86"/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86"/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86"/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86"/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86"/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86"/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86"/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86"/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86"/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86"/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86"/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86"/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86"/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86"/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86"/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86"/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86"/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86"/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86"/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86"/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86"/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86"/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86"/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86"/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86"/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86"/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86"/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86"/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86"/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86"/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86"/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1" name="Google Shape;591;p86"/>
          <p:cNvSpPr/>
          <p:nvPr/>
        </p:nvSpPr>
        <p:spPr>
          <a:xfrm flipH="1">
            <a:off x="4667565" y="965175"/>
            <a:ext cx="288003" cy="431646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86"/>
          <p:cNvSpPr/>
          <p:nvPr/>
        </p:nvSpPr>
        <p:spPr>
          <a:xfrm flipH="1">
            <a:off x="6012844" y="1394354"/>
            <a:ext cx="288003" cy="431646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86"/>
          <p:cNvSpPr/>
          <p:nvPr/>
        </p:nvSpPr>
        <p:spPr>
          <a:xfrm>
            <a:off x="7184274" y="1050231"/>
            <a:ext cx="288003" cy="431646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87"/>
          <p:cNvSpPr/>
          <p:nvPr/>
        </p:nvSpPr>
        <p:spPr>
          <a:xfrm>
            <a:off x="0" y="1690500"/>
            <a:ext cx="9144000" cy="17625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87"/>
          <p:cNvSpPr txBox="1"/>
          <p:nvPr/>
        </p:nvSpPr>
        <p:spPr>
          <a:xfrm>
            <a:off x="3269450" y="2054250"/>
            <a:ext cx="15693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02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OUR TARGETED</a:t>
            </a:r>
            <a:endParaRPr sz="900" b="1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SOCIAL ISSUES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600" name="Google Shape;600;p87"/>
          <p:cNvSpPr txBox="1"/>
          <p:nvPr/>
        </p:nvSpPr>
        <p:spPr>
          <a:xfrm>
            <a:off x="4602126" y="2054250"/>
            <a:ext cx="18624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03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CURRENT SOLUTION LANDSCAPE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601" name="Google Shape;601;p87"/>
          <p:cNvSpPr txBox="1"/>
          <p:nvPr/>
        </p:nvSpPr>
        <p:spPr>
          <a:xfrm>
            <a:off x="6249673" y="2054250"/>
            <a:ext cx="1455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04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OUR SOLUTION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602" name="Google Shape;602;p87"/>
          <p:cNvSpPr txBox="1"/>
          <p:nvPr/>
        </p:nvSpPr>
        <p:spPr>
          <a:xfrm>
            <a:off x="7529048" y="2054250"/>
            <a:ext cx="1455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05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STAKEHOLDERS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603" name="Google Shape;603;p87"/>
          <p:cNvSpPr/>
          <p:nvPr/>
        </p:nvSpPr>
        <p:spPr>
          <a:xfrm>
            <a:off x="697375" y="1297200"/>
            <a:ext cx="2308200" cy="25491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87"/>
          <p:cNvSpPr txBox="1"/>
          <p:nvPr/>
        </p:nvSpPr>
        <p:spPr>
          <a:xfrm>
            <a:off x="508813" y="1817550"/>
            <a:ext cx="2685300" cy="15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chemeClr val="accent6"/>
                </a:solidFill>
              </a:rPr>
              <a:t>01</a:t>
            </a:r>
            <a:endParaRPr sz="43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6"/>
                </a:solidFill>
              </a:rPr>
              <a:t>TEAM &amp; BUSINESS INTRODUCTION</a:t>
            </a:r>
            <a:endParaRPr sz="1700" b="1">
              <a:solidFill>
                <a:schemeClr val="accent6"/>
              </a:solidFill>
            </a:endParaRPr>
          </a:p>
        </p:txBody>
      </p:sp>
      <p:sp>
        <p:nvSpPr>
          <p:cNvPr id="605" name="Google Shape;605;p87"/>
          <p:cNvSpPr txBox="1">
            <a:spLocks noGrp="1"/>
          </p:cNvSpPr>
          <p:nvPr>
            <p:ph type="title"/>
          </p:nvPr>
        </p:nvSpPr>
        <p:spPr>
          <a:xfrm>
            <a:off x="716700" y="545075"/>
            <a:ext cx="771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u="sng">
                <a:latin typeface="Arial"/>
                <a:ea typeface="Arial"/>
                <a:cs typeface="Arial"/>
                <a:sym typeface="Arial"/>
              </a:rPr>
              <a:t>TABLE OF CONTENTS</a:t>
            </a:r>
            <a:endParaRPr sz="4000" b="1" u="sng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88"/>
          <p:cNvSpPr/>
          <p:nvPr/>
        </p:nvSpPr>
        <p:spPr>
          <a:xfrm>
            <a:off x="0" y="1690500"/>
            <a:ext cx="9144000" cy="17625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88"/>
          <p:cNvSpPr txBox="1"/>
          <p:nvPr/>
        </p:nvSpPr>
        <p:spPr>
          <a:xfrm>
            <a:off x="369575" y="2054250"/>
            <a:ext cx="13488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01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TEAM &amp; BUSINESS INTRODUCTION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612" name="Google Shape;612;p88"/>
          <p:cNvSpPr/>
          <p:nvPr/>
        </p:nvSpPr>
        <p:spPr>
          <a:xfrm>
            <a:off x="2095450" y="1297200"/>
            <a:ext cx="2308200" cy="25491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88"/>
          <p:cNvSpPr txBox="1"/>
          <p:nvPr/>
        </p:nvSpPr>
        <p:spPr>
          <a:xfrm>
            <a:off x="2271238" y="1817550"/>
            <a:ext cx="1956600" cy="15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chemeClr val="accent6"/>
                </a:solidFill>
              </a:rPr>
              <a:t>02</a:t>
            </a:r>
            <a:endParaRPr sz="43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6"/>
                </a:solidFill>
              </a:rPr>
              <a:t>OUR TARGETED</a:t>
            </a:r>
            <a:endParaRPr sz="1700" b="1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6"/>
                </a:solidFill>
              </a:rPr>
              <a:t>SOCIAL ISSUES</a:t>
            </a:r>
            <a:endParaRPr sz="1700" b="1">
              <a:solidFill>
                <a:schemeClr val="accent6"/>
              </a:solidFill>
            </a:endParaRPr>
          </a:p>
        </p:txBody>
      </p:sp>
      <p:sp>
        <p:nvSpPr>
          <p:cNvPr id="614" name="Google Shape;614;p88"/>
          <p:cNvSpPr txBox="1"/>
          <p:nvPr/>
        </p:nvSpPr>
        <p:spPr>
          <a:xfrm>
            <a:off x="4602126" y="2054250"/>
            <a:ext cx="18624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03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CURRENT SOLUTION LANDSCAPE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615" name="Google Shape;615;p88"/>
          <p:cNvSpPr txBox="1"/>
          <p:nvPr/>
        </p:nvSpPr>
        <p:spPr>
          <a:xfrm>
            <a:off x="6249673" y="2054250"/>
            <a:ext cx="1455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04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OUR SOLUTION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616" name="Google Shape;616;p88"/>
          <p:cNvSpPr txBox="1"/>
          <p:nvPr/>
        </p:nvSpPr>
        <p:spPr>
          <a:xfrm>
            <a:off x="7529048" y="2054250"/>
            <a:ext cx="1455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05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STAKEHOLDERS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617" name="Google Shape;617;p88"/>
          <p:cNvSpPr txBox="1">
            <a:spLocks noGrp="1"/>
          </p:cNvSpPr>
          <p:nvPr>
            <p:ph type="title"/>
          </p:nvPr>
        </p:nvSpPr>
        <p:spPr>
          <a:xfrm>
            <a:off x="716700" y="545075"/>
            <a:ext cx="771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u="sng">
                <a:latin typeface="Arial"/>
                <a:ea typeface="Arial"/>
                <a:cs typeface="Arial"/>
                <a:sym typeface="Arial"/>
              </a:rPr>
              <a:t>TABLE OF CONTENTS</a:t>
            </a:r>
            <a:endParaRPr sz="4000" b="1" u="sng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2" name="Google Shape;622;p89"/>
          <p:cNvCxnSpPr/>
          <p:nvPr/>
        </p:nvCxnSpPr>
        <p:spPr>
          <a:xfrm rot="10800000">
            <a:off x="7501523" y="991900"/>
            <a:ext cx="228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3" name="Google Shape;623;p89"/>
          <p:cNvSpPr/>
          <p:nvPr/>
        </p:nvSpPr>
        <p:spPr>
          <a:xfrm>
            <a:off x="-86138" y="317275"/>
            <a:ext cx="2236200" cy="8004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89"/>
          <p:cNvSpPr txBox="1">
            <a:spLocks noGrp="1"/>
          </p:cNvSpPr>
          <p:nvPr>
            <p:ph type="title"/>
          </p:nvPr>
        </p:nvSpPr>
        <p:spPr>
          <a:xfrm>
            <a:off x="-86150" y="420225"/>
            <a:ext cx="2236200" cy="2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u="sng">
                <a:solidFill>
                  <a:schemeClr val="accent3"/>
                </a:solidFill>
              </a:rPr>
              <a:t>5WHYs</a:t>
            </a:r>
            <a:endParaRPr sz="2500" b="1" u="sng">
              <a:solidFill>
                <a:schemeClr val="accent3"/>
              </a:solidFill>
            </a:endParaRPr>
          </a:p>
        </p:txBody>
      </p:sp>
      <p:sp>
        <p:nvSpPr>
          <p:cNvPr id="625" name="Google Shape;625;p89"/>
          <p:cNvSpPr txBox="1"/>
          <p:nvPr/>
        </p:nvSpPr>
        <p:spPr>
          <a:xfrm>
            <a:off x="117100" y="1998625"/>
            <a:ext cx="1188300" cy="8772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rgbClr val="667E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Golos Text"/>
                <a:ea typeface="Golos Text"/>
                <a:cs typeface="Golos Text"/>
                <a:sym typeface="Golos Text"/>
              </a:rPr>
              <a:t>Eroded traditional Values </a:t>
            </a:r>
            <a:endParaRPr sz="1500" b="1"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626" name="Google Shape;626;p89"/>
          <p:cNvSpPr txBox="1"/>
          <p:nvPr/>
        </p:nvSpPr>
        <p:spPr>
          <a:xfrm>
            <a:off x="2988875" y="2267875"/>
            <a:ext cx="1251900" cy="3387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rgbClr val="667E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Golos Text"/>
                <a:ea typeface="Golos Text"/>
                <a:cs typeface="Golos Text"/>
                <a:sym typeface="Golos Text"/>
              </a:rPr>
              <a:t>No customers </a:t>
            </a:r>
            <a:endParaRPr sz="1000"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627" name="Google Shape;627;p89"/>
          <p:cNvSpPr txBox="1"/>
          <p:nvPr/>
        </p:nvSpPr>
        <p:spPr>
          <a:xfrm>
            <a:off x="4232225" y="459050"/>
            <a:ext cx="1596900" cy="1569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rgbClr val="667E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Golos Text"/>
                <a:ea typeface="Golos Text"/>
                <a:cs typeface="Golos Text"/>
                <a:sym typeface="Golos Text"/>
              </a:rPr>
              <a:t>As handmade products are expensive, customers opt for modern art products from profit-maximized companies, irrespective of its harms to themselves &amp; to the environment</a:t>
            </a:r>
            <a:endParaRPr sz="1000"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628" name="Google Shape;628;p89"/>
          <p:cNvSpPr txBox="1"/>
          <p:nvPr/>
        </p:nvSpPr>
        <p:spPr>
          <a:xfrm>
            <a:off x="6070125" y="591700"/>
            <a:ext cx="1478700" cy="8004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rgbClr val="667E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Golos Text"/>
                <a:ea typeface="Golos Text"/>
                <a:cs typeface="Golos Text"/>
                <a:sym typeface="Golos Text"/>
              </a:rPr>
              <a:t>No sellers provide products that are both cheap and eco-friendly</a:t>
            </a:r>
            <a:endParaRPr sz="1000"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629" name="Google Shape;629;p89"/>
          <p:cNvSpPr txBox="1"/>
          <p:nvPr/>
        </p:nvSpPr>
        <p:spPr>
          <a:xfrm>
            <a:off x="6080225" y="1921975"/>
            <a:ext cx="2130300" cy="8004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rgbClr val="667E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Golos Text"/>
                <a:ea typeface="Golos Text"/>
                <a:cs typeface="Golos Text"/>
                <a:sym typeface="Golos Text"/>
              </a:rPr>
              <a:t>Customers have no consciousness of the bad impacts of such products on themselves &amp;the environment</a:t>
            </a:r>
            <a:endParaRPr sz="1000">
              <a:latin typeface="Golos Text"/>
              <a:ea typeface="Golos Text"/>
              <a:cs typeface="Golos Text"/>
              <a:sym typeface="Golos Text"/>
            </a:endParaRPr>
          </a:p>
        </p:txBody>
      </p:sp>
      <p:cxnSp>
        <p:nvCxnSpPr>
          <p:cNvPr id="630" name="Google Shape;630;p89"/>
          <p:cNvCxnSpPr/>
          <p:nvPr/>
        </p:nvCxnSpPr>
        <p:spPr>
          <a:xfrm>
            <a:off x="4787750" y="963775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1" name="Google Shape;631;p89"/>
          <p:cNvSpPr txBox="1"/>
          <p:nvPr/>
        </p:nvSpPr>
        <p:spPr>
          <a:xfrm>
            <a:off x="7664300" y="240325"/>
            <a:ext cx="1350000" cy="14160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rgbClr val="667E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91919"/>
                </a:solidFill>
                <a:latin typeface="Golos Text"/>
                <a:ea typeface="Golos Text"/>
                <a:cs typeface="Golos Text"/>
                <a:sym typeface="Golos Text"/>
              </a:rPr>
              <a:t>Noone realized the potential labor groups &amp; the cheap, green product materials made from redundant substances </a:t>
            </a:r>
            <a:endParaRPr sz="1000">
              <a:solidFill>
                <a:srgbClr val="191919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cxnSp>
        <p:nvCxnSpPr>
          <p:cNvPr id="632" name="Google Shape;632;p89"/>
          <p:cNvCxnSpPr/>
          <p:nvPr/>
        </p:nvCxnSpPr>
        <p:spPr>
          <a:xfrm>
            <a:off x="7781675" y="717475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3" name="Google Shape;633;p89"/>
          <p:cNvCxnSpPr/>
          <p:nvPr/>
        </p:nvCxnSpPr>
        <p:spPr>
          <a:xfrm>
            <a:off x="6198169" y="2360265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4" name="Google Shape;634;p89"/>
          <p:cNvSpPr txBox="1"/>
          <p:nvPr/>
        </p:nvSpPr>
        <p:spPr>
          <a:xfrm>
            <a:off x="1472138" y="2037025"/>
            <a:ext cx="1350000" cy="8004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rgbClr val="667E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Golos Text"/>
                <a:ea typeface="Golos Text"/>
                <a:cs typeface="Golos Text"/>
                <a:sym typeface="Golos Text"/>
              </a:rPr>
              <a:t>Less appearance, fewer traditional products sold, exhibited or traded </a:t>
            </a:r>
            <a:endParaRPr sz="1000"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635" name="Google Shape;635;p89"/>
          <p:cNvSpPr txBox="1"/>
          <p:nvPr/>
        </p:nvSpPr>
        <p:spPr>
          <a:xfrm>
            <a:off x="4245025" y="3483100"/>
            <a:ext cx="1596900" cy="6465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rgbClr val="667E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Golos Text"/>
                <a:ea typeface="Golos Text"/>
                <a:cs typeface="Golos Text"/>
                <a:sym typeface="Golos Text"/>
              </a:rPr>
              <a:t>Lack of improvement in current traditional products’ designs</a:t>
            </a:r>
            <a:endParaRPr sz="1000"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636" name="Google Shape;636;p89"/>
          <p:cNvSpPr txBox="1"/>
          <p:nvPr/>
        </p:nvSpPr>
        <p:spPr>
          <a:xfrm>
            <a:off x="6070323" y="3252250"/>
            <a:ext cx="1317000" cy="11082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rgbClr val="667E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Golos Text"/>
                <a:ea typeface="Golos Text"/>
                <a:cs typeface="Golos Text"/>
                <a:sym typeface="Golos Text"/>
              </a:rPr>
              <a:t>Only small businesses are selling these products, and they lack labour resources</a:t>
            </a:r>
            <a:endParaRPr sz="1000"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637" name="Google Shape;637;p89"/>
          <p:cNvSpPr txBox="1"/>
          <p:nvPr/>
        </p:nvSpPr>
        <p:spPr>
          <a:xfrm>
            <a:off x="7501525" y="3252250"/>
            <a:ext cx="1317000" cy="11082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rgbClr val="667E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Golos Text"/>
                <a:ea typeface="Golos Text"/>
                <a:cs typeface="Golos Text"/>
                <a:sym typeface="Golos Text"/>
              </a:rPr>
              <a:t>They have not realized the potential labour  groups, such as the disadvantaged people</a:t>
            </a:r>
            <a:endParaRPr sz="1000">
              <a:latin typeface="Golos Text"/>
              <a:ea typeface="Golos Text"/>
              <a:cs typeface="Golos Text"/>
              <a:sym typeface="Golos Text"/>
            </a:endParaRPr>
          </a:p>
        </p:txBody>
      </p:sp>
      <p:cxnSp>
        <p:nvCxnSpPr>
          <p:cNvPr id="638" name="Google Shape;638;p89"/>
          <p:cNvCxnSpPr>
            <a:stCxn id="634" idx="1"/>
            <a:endCxn id="625" idx="3"/>
          </p:cNvCxnSpPr>
          <p:nvPr/>
        </p:nvCxnSpPr>
        <p:spPr>
          <a:xfrm rot="10800000">
            <a:off x="1305338" y="2437225"/>
            <a:ext cx="16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9" name="Google Shape;639;p89"/>
          <p:cNvCxnSpPr>
            <a:stCxn id="634" idx="3"/>
            <a:endCxn id="626" idx="1"/>
          </p:cNvCxnSpPr>
          <p:nvPr/>
        </p:nvCxnSpPr>
        <p:spPr>
          <a:xfrm>
            <a:off x="2822138" y="2437225"/>
            <a:ext cx="16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0" name="Google Shape;640;p89"/>
          <p:cNvCxnSpPr>
            <a:stCxn id="627" idx="3"/>
            <a:endCxn id="629" idx="1"/>
          </p:cNvCxnSpPr>
          <p:nvPr/>
        </p:nvCxnSpPr>
        <p:spPr>
          <a:xfrm>
            <a:off x="5829125" y="1244000"/>
            <a:ext cx="251100" cy="1078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1" name="Google Shape;641;p89"/>
          <p:cNvCxnSpPr>
            <a:stCxn id="626" idx="0"/>
            <a:endCxn id="627" idx="1"/>
          </p:cNvCxnSpPr>
          <p:nvPr/>
        </p:nvCxnSpPr>
        <p:spPr>
          <a:xfrm rot="10800000" flipH="1">
            <a:off x="3614825" y="1243975"/>
            <a:ext cx="617400" cy="102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2" name="Google Shape;642;p89"/>
          <p:cNvCxnSpPr>
            <a:stCxn id="626" idx="2"/>
            <a:endCxn id="635" idx="1"/>
          </p:cNvCxnSpPr>
          <p:nvPr/>
        </p:nvCxnSpPr>
        <p:spPr>
          <a:xfrm>
            <a:off x="3614825" y="2606575"/>
            <a:ext cx="630300" cy="119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3" name="Google Shape;643;p89"/>
          <p:cNvCxnSpPr/>
          <p:nvPr/>
        </p:nvCxnSpPr>
        <p:spPr>
          <a:xfrm>
            <a:off x="5956125" y="3806350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4" name="Google Shape;644;p89"/>
          <p:cNvCxnSpPr>
            <a:stCxn id="636" idx="1"/>
            <a:endCxn id="635" idx="3"/>
          </p:cNvCxnSpPr>
          <p:nvPr/>
        </p:nvCxnSpPr>
        <p:spPr>
          <a:xfrm rot="10800000">
            <a:off x="5842023" y="3806350"/>
            <a:ext cx="228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5" name="Google Shape;645;p89"/>
          <p:cNvCxnSpPr>
            <a:stCxn id="637" idx="1"/>
            <a:endCxn id="636" idx="3"/>
          </p:cNvCxnSpPr>
          <p:nvPr/>
        </p:nvCxnSpPr>
        <p:spPr>
          <a:xfrm rot="10800000">
            <a:off x="7387225" y="3806350"/>
            <a:ext cx="114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6" name="Google Shape;646;p89"/>
          <p:cNvCxnSpPr/>
          <p:nvPr/>
        </p:nvCxnSpPr>
        <p:spPr>
          <a:xfrm>
            <a:off x="5954650" y="1244000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7" name="Google Shape;647;p89"/>
          <p:cNvCxnSpPr>
            <a:stCxn id="628" idx="1"/>
            <a:endCxn id="627" idx="3"/>
          </p:cNvCxnSpPr>
          <p:nvPr/>
        </p:nvCxnSpPr>
        <p:spPr>
          <a:xfrm flipH="1">
            <a:off x="5829225" y="991900"/>
            <a:ext cx="240900" cy="25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8" name="Google Shape;648;p89"/>
          <p:cNvCxnSpPr/>
          <p:nvPr/>
        </p:nvCxnSpPr>
        <p:spPr>
          <a:xfrm rot="10800000">
            <a:off x="8474100" y="3699200"/>
            <a:ext cx="114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9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90"/>
          <p:cNvSpPr/>
          <p:nvPr/>
        </p:nvSpPr>
        <p:spPr>
          <a:xfrm>
            <a:off x="371550" y="462900"/>
            <a:ext cx="8400900" cy="4217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90"/>
          <p:cNvSpPr/>
          <p:nvPr/>
        </p:nvSpPr>
        <p:spPr>
          <a:xfrm>
            <a:off x="-44600" y="681400"/>
            <a:ext cx="4419600" cy="9696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6" name="Google Shape;656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0575" y="1861851"/>
            <a:ext cx="1860550" cy="13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550" y="1847899"/>
            <a:ext cx="1860552" cy="1294251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90"/>
          <p:cNvSpPr txBox="1"/>
          <p:nvPr/>
        </p:nvSpPr>
        <p:spPr>
          <a:xfrm>
            <a:off x="2412100" y="3552200"/>
            <a:ext cx="5313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Golos Text"/>
                <a:ea typeface="Golos Text"/>
                <a:cs typeface="Golos Text"/>
                <a:sym typeface="Golos Text"/>
              </a:rPr>
              <a:t>In Hanoi: </a:t>
            </a:r>
            <a:r>
              <a:rPr lang="en" sz="2000" b="1">
                <a:latin typeface="Golos Text"/>
                <a:ea typeface="Golos Text"/>
                <a:cs typeface="Golos Text"/>
                <a:sym typeface="Golos Text"/>
              </a:rPr>
              <a:t>544</a:t>
            </a:r>
            <a:r>
              <a:rPr lang="en" sz="1600" b="1">
                <a:latin typeface="Golos Text"/>
                <a:ea typeface="Golos Text"/>
                <a:cs typeface="Golos Text"/>
                <a:sym typeface="Golos Text"/>
              </a:rPr>
              <a:t> villages have </a:t>
            </a:r>
            <a:r>
              <a:rPr lang="en" sz="2000" b="1">
                <a:latin typeface="Golos Text"/>
                <a:ea typeface="Golos Text"/>
                <a:cs typeface="Golos Text"/>
                <a:sym typeface="Golos Text"/>
              </a:rPr>
              <a:t>disappeared</a:t>
            </a:r>
            <a:r>
              <a:rPr lang="en" sz="1600" b="1">
                <a:latin typeface="Golos Text"/>
                <a:ea typeface="Golos Text"/>
                <a:cs typeface="Golos Text"/>
                <a:sym typeface="Golos Text"/>
              </a:rPr>
              <a:t>                 </a:t>
            </a:r>
            <a:r>
              <a:rPr lang="en" sz="4000" b="1">
                <a:latin typeface="Golos Text"/>
                <a:ea typeface="Golos Text"/>
                <a:cs typeface="Golos Text"/>
                <a:sym typeface="Golos Text"/>
              </a:rPr>
              <a:t> </a:t>
            </a:r>
            <a:endParaRPr sz="4000" b="1"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659" name="Google Shape;659;p90"/>
          <p:cNvSpPr txBox="1"/>
          <p:nvPr/>
        </p:nvSpPr>
        <p:spPr>
          <a:xfrm>
            <a:off x="0" y="809038"/>
            <a:ext cx="40479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4"/>
                </a:solidFill>
                <a:latin typeface="Golos Text"/>
                <a:ea typeface="Golos Text"/>
                <a:cs typeface="Golos Text"/>
                <a:sym typeface="Golos Text"/>
              </a:rPr>
              <a:t>Maintaining and conserving traditional craft communities</a:t>
            </a:r>
            <a:endParaRPr sz="1600">
              <a:solidFill>
                <a:schemeClr val="accent4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660" name="Google Shape;660;p90"/>
          <p:cNvSpPr txBox="1"/>
          <p:nvPr/>
        </p:nvSpPr>
        <p:spPr>
          <a:xfrm>
            <a:off x="2856300" y="3432650"/>
            <a:ext cx="3431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Golos Text"/>
                <a:ea typeface="Golos Text"/>
                <a:cs typeface="Golos Text"/>
                <a:sym typeface="Golos Text"/>
              </a:rPr>
              <a:t>“CHANGING DEMANDS”</a:t>
            </a:r>
            <a:r>
              <a:rPr lang="en" sz="1800" b="1" i="1">
                <a:latin typeface="Golos Text"/>
                <a:ea typeface="Golos Text"/>
                <a:cs typeface="Golos Text"/>
                <a:sym typeface="Golos Text"/>
              </a:rPr>
              <a:t> </a:t>
            </a:r>
            <a:endParaRPr sz="1800" b="1" i="1"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661" name="Google Shape;661;p90"/>
          <p:cNvSpPr/>
          <p:nvPr/>
        </p:nvSpPr>
        <p:spPr>
          <a:xfrm rot="-5400000">
            <a:off x="1760550" y="3836450"/>
            <a:ext cx="333300" cy="5109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2" name="Google Shape;662;p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4250" y="1871988"/>
            <a:ext cx="1860525" cy="129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37901" y="1871989"/>
            <a:ext cx="1860550" cy="1294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91"/>
          <p:cNvSpPr/>
          <p:nvPr/>
        </p:nvSpPr>
        <p:spPr>
          <a:xfrm>
            <a:off x="0" y="2203800"/>
            <a:ext cx="9144000" cy="2939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91"/>
          <p:cNvSpPr/>
          <p:nvPr/>
        </p:nvSpPr>
        <p:spPr>
          <a:xfrm>
            <a:off x="404225" y="386175"/>
            <a:ext cx="8400900" cy="4217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91"/>
          <p:cNvSpPr/>
          <p:nvPr/>
        </p:nvSpPr>
        <p:spPr>
          <a:xfrm>
            <a:off x="0" y="706875"/>
            <a:ext cx="5219700" cy="10542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91"/>
          <p:cNvSpPr txBox="1"/>
          <p:nvPr/>
        </p:nvSpPr>
        <p:spPr>
          <a:xfrm>
            <a:off x="167700" y="876825"/>
            <a:ext cx="50520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4"/>
                </a:solidFill>
                <a:latin typeface="Golos Text"/>
                <a:ea typeface="Golos Text"/>
                <a:cs typeface="Golos Text"/>
                <a:sym typeface="Golos Text"/>
              </a:rPr>
              <a:t>Career prospects for people with impairments and those in challenging circumstances </a:t>
            </a:r>
            <a:endParaRPr sz="1600" b="1">
              <a:solidFill>
                <a:schemeClr val="accent4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672" name="Google Shape;672;p91"/>
          <p:cNvSpPr txBox="1"/>
          <p:nvPr/>
        </p:nvSpPr>
        <p:spPr>
          <a:xfrm>
            <a:off x="736975" y="2040038"/>
            <a:ext cx="44826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Golos Text"/>
                <a:ea typeface="Golos Text"/>
                <a:cs typeface="Golos Text"/>
                <a:sym typeface="Golos Text"/>
              </a:rPr>
              <a:t>There are</a:t>
            </a:r>
            <a:r>
              <a:rPr lang="en" sz="1600" b="1">
                <a:latin typeface="Golos Text"/>
                <a:ea typeface="Golos Text"/>
                <a:cs typeface="Golos Text"/>
                <a:sym typeface="Golos Text"/>
              </a:rPr>
              <a:t> few </a:t>
            </a:r>
            <a:r>
              <a:rPr lang="en" sz="1600">
                <a:latin typeface="Golos Text"/>
                <a:ea typeface="Golos Text"/>
                <a:cs typeface="Golos Text"/>
                <a:sym typeface="Golos Text"/>
              </a:rPr>
              <a:t>career prospects for those with impairments</a:t>
            </a:r>
            <a:endParaRPr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673" name="Google Shape;673;p91"/>
          <p:cNvSpPr txBox="1"/>
          <p:nvPr/>
        </p:nvSpPr>
        <p:spPr>
          <a:xfrm>
            <a:off x="736975" y="2862900"/>
            <a:ext cx="4482600" cy="12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Golos Text"/>
                <a:ea typeface="Golos Text"/>
                <a:cs typeface="Golos Text"/>
                <a:sym typeface="Golos Text"/>
              </a:rPr>
              <a:t>People with disabilities </a:t>
            </a:r>
            <a:r>
              <a:rPr lang="en" sz="1600" b="1">
                <a:latin typeface="Golos Text"/>
                <a:ea typeface="Golos Text"/>
                <a:cs typeface="Golos Text"/>
                <a:sym typeface="Golos Text"/>
              </a:rPr>
              <a:t>can not have the same job opportunities as others</a:t>
            </a:r>
            <a:r>
              <a:rPr lang="en" sz="1600">
                <a:latin typeface="Golos Text"/>
                <a:ea typeface="Golos Text"/>
                <a:cs typeface="Golos Text"/>
                <a:sym typeface="Golos Text"/>
              </a:rPr>
              <a:t>, as modern social development </a:t>
            </a:r>
            <a:r>
              <a:rPr lang="en" sz="1600" b="1">
                <a:latin typeface="Golos Text"/>
                <a:ea typeface="Golos Text"/>
                <a:cs typeface="Golos Text"/>
                <a:sym typeface="Golos Text"/>
              </a:rPr>
              <a:t>requires higher diplomas and working abilities</a:t>
            </a:r>
            <a:endParaRPr>
              <a:latin typeface="Golos Text"/>
              <a:ea typeface="Golos Text"/>
              <a:cs typeface="Golos Text"/>
              <a:sym typeface="Golos Text"/>
            </a:endParaRPr>
          </a:p>
        </p:txBody>
      </p:sp>
      <p:pic>
        <p:nvPicPr>
          <p:cNvPr id="674" name="Google Shape;674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0425" y="876825"/>
            <a:ext cx="2650788" cy="14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0425" y="2371975"/>
            <a:ext cx="2650800" cy="1771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9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92"/>
          <p:cNvSpPr/>
          <p:nvPr/>
        </p:nvSpPr>
        <p:spPr>
          <a:xfrm>
            <a:off x="371550" y="386175"/>
            <a:ext cx="8400900" cy="4217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92"/>
          <p:cNvSpPr/>
          <p:nvPr/>
        </p:nvSpPr>
        <p:spPr>
          <a:xfrm>
            <a:off x="0" y="706875"/>
            <a:ext cx="5219700" cy="10542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92"/>
          <p:cNvSpPr txBox="1"/>
          <p:nvPr/>
        </p:nvSpPr>
        <p:spPr>
          <a:xfrm>
            <a:off x="147225" y="1033875"/>
            <a:ext cx="478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4"/>
                </a:solidFill>
                <a:latin typeface="Golos Text ExtraBold"/>
                <a:ea typeface="Golos Text ExtraBold"/>
                <a:cs typeface="Golos Text ExtraBold"/>
                <a:sym typeface="Golos Text ExtraBold"/>
              </a:rPr>
              <a:t>Gender Inequality</a:t>
            </a:r>
            <a:endParaRPr sz="1600">
              <a:latin typeface="Golos Text"/>
              <a:ea typeface="Golos Text"/>
              <a:cs typeface="Golos Text"/>
              <a:sym typeface="Golos Text"/>
            </a:endParaRPr>
          </a:p>
        </p:txBody>
      </p:sp>
      <p:pic>
        <p:nvPicPr>
          <p:cNvPr id="684" name="Google Shape;684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675" y="1907500"/>
            <a:ext cx="2511150" cy="251115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92"/>
          <p:cNvSpPr txBox="1"/>
          <p:nvPr/>
        </p:nvSpPr>
        <p:spPr>
          <a:xfrm>
            <a:off x="3153550" y="1907500"/>
            <a:ext cx="1781075" cy="25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Golos Text"/>
                <a:ea typeface="Golos Text"/>
                <a:cs typeface="Golos Text"/>
                <a:sym typeface="Golos Text"/>
              </a:rPr>
              <a:t>In 2019, while </a:t>
            </a:r>
            <a:r>
              <a:rPr lang="en" sz="1600" b="1">
                <a:latin typeface="Golos Text"/>
                <a:ea typeface="Golos Text"/>
                <a:cs typeface="Golos Text"/>
                <a:sym typeface="Golos Text"/>
              </a:rPr>
              <a:t>unpaid family labor</a:t>
            </a:r>
            <a:r>
              <a:rPr lang="en" sz="1600">
                <a:latin typeface="Golos Text"/>
                <a:ea typeface="Golos Text"/>
                <a:cs typeface="Golos Text"/>
                <a:sym typeface="Golos Text"/>
              </a:rPr>
              <a:t> for </a:t>
            </a:r>
            <a:r>
              <a:rPr lang="en" sz="1600" b="1">
                <a:latin typeface="Golos Text"/>
                <a:ea typeface="Golos Text"/>
                <a:cs typeface="Golos Text"/>
                <a:sym typeface="Golos Text"/>
              </a:rPr>
              <a:t>men</a:t>
            </a:r>
            <a:r>
              <a:rPr lang="en" sz="1600">
                <a:latin typeface="Golos Text"/>
                <a:ea typeface="Golos Text"/>
                <a:cs typeface="Golos Text"/>
                <a:sym typeface="Golos Text"/>
              </a:rPr>
              <a:t> is </a:t>
            </a:r>
            <a:r>
              <a:rPr lang="en" sz="1600" b="1">
                <a:latin typeface="Golos Text"/>
                <a:ea typeface="Golos Text"/>
                <a:cs typeface="Golos Text"/>
                <a:sym typeface="Golos Text"/>
              </a:rPr>
              <a:t>9.2%</a:t>
            </a:r>
            <a:r>
              <a:rPr lang="en" sz="1600">
                <a:latin typeface="Golos Text"/>
                <a:ea typeface="Golos Text"/>
                <a:cs typeface="Golos Text"/>
                <a:sym typeface="Golos Text"/>
              </a:rPr>
              <a:t>, the figure for </a:t>
            </a:r>
            <a:r>
              <a:rPr lang="en" sz="1600" b="1">
                <a:latin typeface="Golos Text"/>
                <a:ea typeface="Golos Text"/>
                <a:cs typeface="Golos Text"/>
                <a:sym typeface="Golos Text"/>
              </a:rPr>
              <a:t>women</a:t>
            </a:r>
            <a:r>
              <a:rPr lang="en" sz="1600">
                <a:latin typeface="Golos Text"/>
                <a:ea typeface="Golos Text"/>
                <a:cs typeface="Golos Text"/>
                <a:sym typeface="Golos Text"/>
              </a:rPr>
              <a:t> is </a:t>
            </a:r>
            <a:r>
              <a:rPr lang="en" sz="1600" b="1">
                <a:latin typeface="Golos Text"/>
                <a:ea typeface="Golos Text"/>
                <a:cs typeface="Golos Text"/>
                <a:sym typeface="Golos Text"/>
              </a:rPr>
              <a:t>19.4%</a:t>
            </a:r>
            <a:endParaRPr sz="1600">
              <a:latin typeface="Golos Text"/>
              <a:ea typeface="Golos Text"/>
              <a:cs typeface="Golos Text"/>
              <a:sym typeface="Golos Text"/>
            </a:endParaRPr>
          </a:p>
        </p:txBody>
      </p:sp>
      <p:pic>
        <p:nvPicPr>
          <p:cNvPr id="686" name="Google Shape;686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4439" y="621375"/>
            <a:ext cx="3021311" cy="1864875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92"/>
          <p:cNvSpPr txBox="1"/>
          <p:nvPr/>
        </p:nvSpPr>
        <p:spPr>
          <a:xfrm>
            <a:off x="5373225" y="2664400"/>
            <a:ext cx="30213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latin typeface="Golos Text"/>
                <a:ea typeface="Golos Text"/>
                <a:cs typeface="Golos Text"/>
                <a:sym typeface="Golos Text"/>
              </a:rPr>
              <a:t>Average income</a:t>
            </a:r>
            <a:r>
              <a:rPr lang="en" sz="1600" dirty="0">
                <a:latin typeface="Golos Text"/>
                <a:ea typeface="Golos Text"/>
                <a:cs typeface="Golos Text"/>
                <a:sym typeface="Golos Text"/>
              </a:rPr>
              <a:t> of </a:t>
            </a:r>
            <a:r>
              <a:rPr lang="en" sz="1600" b="1" dirty="0">
                <a:latin typeface="Golos Text"/>
                <a:ea typeface="Golos Text"/>
                <a:cs typeface="Golos Text"/>
                <a:sym typeface="Golos Text"/>
              </a:rPr>
              <a:t>women</a:t>
            </a:r>
            <a:r>
              <a:rPr lang="en" sz="1600" dirty="0">
                <a:latin typeface="Golos Text"/>
                <a:ea typeface="Golos Text"/>
                <a:cs typeface="Golos Text"/>
                <a:sym typeface="Golos Text"/>
              </a:rPr>
              <a:t> is always</a:t>
            </a:r>
            <a:r>
              <a:rPr lang="en" sz="1600" b="1" dirty="0">
                <a:latin typeface="Golos Text"/>
                <a:ea typeface="Golos Text"/>
                <a:cs typeface="Golos Text"/>
                <a:sym typeface="Golos Text"/>
              </a:rPr>
              <a:t> lower</a:t>
            </a:r>
            <a:r>
              <a:rPr lang="en" sz="1600" dirty="0">
                <a:latin typeface="Golos Text"/>
                <a:ea typeface="Golos Text"/>
                <a:cs typeface="Golos Text"/>
                <a:sym typeface="Golos Text"/>
              </a:rPr>
              <a:t> than that of</a:t>
            </a:r>
            <a:r>
              <a:rPr lang="en" sz="1600" b="1" dirty="0">
                <a:latin typeface="Golos Text"/>
                <a:ea typeface="Golos Text"/>
                <a:cs typeface="Golos Text"/>
                <a:sym typeface="Golos Text"/>
              </a:rPr>
              <a:t> men</a:t>
            </a:r>
            <a:endParaRPr sz="1600" dirty="0"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688" name="Google Shape;688;p92"/>
          <p:cNvSpPr txBox="1"/>
          <p:nvPr/>
        </p:nvSpPr>
        <p:spPr>
          <a:xfrm>
            <a:off x="5373225" y="3661825"/>
            <a:ext cx="36282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Golos Text"/>
                <a:ea typeface="Golos Text"/>
                <a:cs typeface="Golos Text"/>
                <a:sym typeface="Golos Text"/>
              </a:rPr>
              <a:t>Male workers (6.5 million VND) </a:t>
            </a:r>
            <a:endParaRPr sz="1600">
              <a:latin typeface="Golos Text"/>
              <a:ea typeface="Golos Text"/>
              <a:cs typeface="Golos Text"/>
              <a:sym typeface="Golos Tex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Golos Text"/>
                <a:ea typeface="Golos Text"/>
                <a:cs typeface="Golos Text"/>
                <a:sym typeface="Golos Text"/>
              </a:rPr>
              <a:t>Female workers(4.6 million VND)</a:t>
            </a:r>
            <a:r>
              <a:rPr lang="en" sz="1300">
                <a:latin typeface="Golos Text"/>
                <a:ea typeface="Golos Text"/>
                <a:cs typeface="Golos Text"/>
                <a:sym typeface="Golos Text"/>
              </a:rPr>
              <a:t> </a:t>
            </a:r>
            <a:endParaRPr>
              <a:latin typeface="Golos Text"/>
              <a:ea typeface="Golos Text"/>
              <a:cs typeface="Golos Text"/>
              <a:sym typeface="Golos Tex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93"/>
          <p:cNvSpPr/>
          <p:nvPr/>
        </p:nvSpPr>
        <p:spPr>
          <a:xfrm>
            <a:off x="0" y="2203800"/>
            <a:ext cx="9144000" cy="2939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93"/>
          <p:cNvSpPr/>
          <p:nvPr/>
        </p:nvSpPr>
        <p:spPr>
          <a:xfrm>
            <a:off x="404225" y="386175"/>
            <a:ext cx="8400900" cy="4217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93"/>
          <p:cNvSpPr/>
          <p:nvPr/>
        </p:nvSpPr>
        <p:spPr>
          <a:xfrm>
            <a:off x="0" y="706875"/>
            <a:ext cx="5219700" cy="10542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93"/>
          <p:cNvSpPr txBox="1"/>
          <p:nvPr/>
        </p:nvSpPr>
        <p:spPr>
          <a:xfrm>
            <a:off x="132975" y="876825"/>
            <a:ext cx="50868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4"/>
                </a:solidFill>
                <a:latin typeface="Golos Text ExtraBold"/>
                <a:ea typeface="Golos Text ExtraBold"/>
                <a:cs typeface="Golos Text ExtraBold"/>
                <a:sym typeface="Golos Text ExtraBold"/>
              </a:rPr>
              <a:t>Environment</a:t>
            </a:r>
            <a:endParaRPr sz="1600" b="1">
              <a:solidFill>
                <a:schemeClr val="accent4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697" name="Google Shape;697;p93"/>
          <p:cNvSpPr txBox="1"/>
          <p:nvPr/>
        </p:nvSpPr>
        <p:spPr>
          <a:xfrm>
            <a:off x="665725" y="2203800"/>
            <a:ext cx="45540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Golos Text"/>
                <a:ea typeface="Golos Text"/>
                <a:cs typeface="Golos Text"/>
                <a:sym typeface="Golos Text"/>
              </a:rPr>
              <a:t>As businesses want to </a:t>
            </a:r>
            <a:r>
              <a:rPr lang="en" sz="1600" b="1">
                <a:latin typeface="Golos Text"/>
                <a:ea typeface="Golos Text"/>
                <a:cs typeface="Golos Text"/>
                <a:sym typeface="Golos Text"/>
              </a:rPr>
              <a:t>maximize their profits</a:t>
            </a:r>
            <a:r>
              <a:rPr lang="en" sz="1600">
                <a:latin typeface="Golos Text"/>
                <a:ea typeface="Golos Text"/>
                <a:cs typeface="Golos Text"/>
                <a:sym typeface="Golos Text"/>
              </a:rPr>
              <a:t>, art pieces nowadays are </a:t>
            </a:r>
            <a:r>
              <a:rPr lang="en" sz="1600" b="1">
                <a:latin typeface="Golos Text"/>
                <a:ea typeface="Golos Text"/>
                <a:cs typeface="Golos Text"/>
                <a:sym typeface="Golos Text"/>
              </a:rPr>
              <a:t>damaging both the environment and the health of their owners</a:t>
            </a:r>
            <a:r>
              <a:rPr lang="en" sz="1600">
                <a:latin typeface="Golos Text"/>
                <a:ea typeface="Golos Text"/>
                <a:cs typeface="Golos Text"/>
                <a:sym typeface="Golos Text"/>
              </a:rPr>
              <a:t> due to the number of </a:t>
            </a:r>
            <a:r>
              <a:rPr lang="en" sz="1600" b="1">
                <a:latin typeface="Golos Text"/>
                <a:ea typeface="Golos Text"/>
                <a:cs typeface="Golos Text"/>
                <a:sym typeface="Golos Text"/>
              </a:rPr>
              <a:t>toxic chemicals</a:t>
            </a:r>
            <a:r>
              <a:rPr lang="en" sz="1600">
                <a:latin typeface="Golos Text"/>
                <a:ea typeface="Golos Text"/>
                <a:cs typeface="Golos Text"/>
                <a:sym typeface="Golos Text"/>
              </a:rPr>
              <a:t> and </a:t>
            </a:r>
            <a:r>
              <a:rPr lang="en" sz="1600" b="1">
                <a:latin typeface="Golos Text"/>
                <a:ea typeface="Golos Text"/>
                <a:cs typeface="Golos Text"/>
                <a:sym typeface="Golos Text"/>
              </a:rPr>
              <a:t>natural sources </a:t>
            </a:r>
            <a:r>
              <a:rPr lang="en" sz="1600">
                <a:latin typeface="Golos Text"/>
                <a:ea typeface="Golos Text"/>
                <a:cs typeface="Golos Text"/>
                <a:sym typeface="Golos Text"/>
              </a:rPr>
              <a:t>required to produce</a:t>
            </a:r>
            <a:endParaRPr>
              <a:latin typeface="Golos Text"/>
              <a:ea typeface="Golos Text"/>
              <a:cs typeface="Golos Text"/>
              <a:sym typeface="Golos Text"/>
            </a:endParaRPr>
          </a:p>
        </p:txBody>
      </p:sp>
      <p:pic>
        <p:nvPicPr>
          <p:cNvPr id="698" name="Google Shape;698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3700" y="706876"/>
            <a:ext cx="2573713" cy="167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3700" y="2571750"/>
            <a:ext cx="2573727" cy="1544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94"/>
          <p:cNvPicPr preferRelativeResize="0"/>
          <p:nvPr/>
        </p:nvPicPr>
        <p:blipFill rotWithShape="1">
          <a:blip r:embed="rId3">
            <a:alphaModFix/>
          </a:blip>
          <a:srcRect t="54314" b="15335"/>
          <a:stretch/>
        </p:blipFill>
        <p:spPr>
          <a:xfrm>
            <a:off x="0" y="2571750"/>
            <a:ext cx="9144001" cy="3626826"/>
          </a:xfrm>
          <a:prstGeom prst="rect">
            <a:avLst/>
          </a:prstGeom>
          <a:noFill/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05" name="Google Shape;705;p94"/>
          <p:cNvSpPr/>
          <p:nvPr/>
        </p:nvSpPr>
        <p:spPr>
          <a:xfrm>
            <a:off x="1468650" y="520650"/>
            <a:ext cx="6408300" cy="3087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94"/>
          <p:cNvSpPr txBox="1">
            <a:spLocks noGrp="1"/>
          </p:cNvSpPr>
          <p:nvPr>
            <p:ph type="title"/>
          </p:nvPr>
        </p:nvSpPr>
        <p:spPr>
          <a:xfrm>
            <a:off x="2505100" y="1135975"/>
            <a:ext cx="4740600" cy="161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i="1">
                <a:solidFill>
                  <a:schemeClr val="lt2"/>
                </a:solidFill>
              </a:rPr>
              <a:t>“Handmade paper flowers for traditional art preservation and job creation”</a:t>
            </a:r>
            <a:endParaRPr sz="2500" b="1" i="1">
              <a:solidFill>
                <a:schemeClr val="lt2"/>
              </a:solidFill>
            </a:endParaRPr>
          </a:p>
        </p:txBody>
      </p:sp>
      <p:cxnSp>
        <p:nvCxnSpPr>
          <p:cNvPr id="707" name="Google Shape;707;p94"/>
          <p:cNvCxnSpPr/>
          <p:nvPr/>
        </p:nvCxnSpPr>
        <p:spPr>
          <a:xfrm>
            <a:off x="2122275" y="1432300"/>
            <a:ext cx="1200" cy="1191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95"/>
          <p:cNvSpPr/>
          <p:nvPr/>
        </p:nvSpPr>
        <p:spPr>
          <a:xfrm>
            <a:off x="0" y="1690500"/>
            <a:ext cx="9144000" cy="17625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95"/>
          <p:cNvSpPr txBox="1"/>
          <p:nvPr/>
        </p:nvSpPr>
        <p:spPr>
          <a:xfrm>
            <a:off x="369575" y="2054250"/>
            <a:ext cx="13488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01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TEAM &amp; BUSINESS INTRODUCTION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714" name="Google Shape;714;p95"/>
          <p:cNvSpPr/>
          <p:nvPr/>
        </p:nvSpPr>
        <p:spPr>
          <a:xfrm>
            <a:off x="2095450" y="1297200"/>
            <a:ext cx="2308200" cy="25491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95"/>
          <p:cNvSpPr txBox="1"/>
          <p:nvPr/>
        </p:nvSpPr>
        <p:spPr>
          <a:xfrm>
            <a:off x="2271238" y="1817550"/>
            <a:ext cx="1956600" cy="15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chemeClr val="accent6"/>
                </a:solidFill>
              </a:rPr>
              <a:t>02</a:t>
            </a:r>
            <a:endParaRPr sz="43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6"/>
                </a:solidFill>
              </a:rPr>
              <a:t>OUR TARGETED</a:t>
            </a:r>
            <a:endParaRPr sz="1700" b="1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6"/>
                </a:solidFill>
              </a:rPr>
              <a:t>SOCIAL ISSUES</a:t>
            </a:r>
            <a:endParaRPr sz="1700" b="1">
              <a:solidFill>
                <a:schemeClr val="accent6"/>
              </a:solidFill>
            </a:endParaRPr>
          </a:p>
        </p:txBody>
      </p:sp>
      <p:sp>
        <p:nvSpPr>
          <p:cNvPr id="716" name="Google Shape;716;p95"/>
          <p:cNvSpPr txBox="1"/>
          <p:nvPr/>
        </p:nvSpPr>
        <p:spPr>
          <a:xfrm>
            <a:off x="4602126" y="2054250"/>
            <a:ext cx="18624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03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CURRENT SOLUTION LANDSCAPE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717" name="Google Shape;717;p95"/>
          <p:cNvSpPr txBox="1"/>
          <p:nvPr/>
        </p:nvSpPr>
        <p:spPr>
          <a:xfrm>
            <a:off x="6249673" y="2054250"/>
            <a:ext cx="1455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04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OUR SOLUTION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718" name="Google Shape;718;p95"/>
          <p:cNvSpPr txBox="1"/>
          <p:nvPr/>
        </p:nvSpPr>
        <p:spPr>
          <a:xfrm>
            <a:off x="7529048" y="2054250"/>
            <a:ext cx="1455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05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STAKEHOLDERS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719" name="Google Shape;719;p95"/>
          <p:cNvSpPr txBox="1">
            <a:spLocks noGrp="1"/>
          </p:cNvSpPr>
          <p:nvPr>
            <p:ph type="title"/>
          </p:nvPr>
        </p:nvSpPr>
        <p:spPr>
          <a:xfrm>
            <a:off x="716700" y="545075"/>
            <a:ext cx="771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u="sng">
                <a:latin typeface="Arial"/>
                <a:ea typeface="Arial"/>
                <a:cs typeface="Arial"/>
                <a:sym typeface="Arial"/>
              </a:rPr>
              <a:t>TABLE OF CONTENTS</a:t>
            </a:r>
            <a:endParaRPr sz="4000" b="1" u="sng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96"/>
          <p:cNvSpPr/>
          <p:nvPr/>
        </p:nvSpPr>
        <p:spPr>
          <a:xfrm>
            <a:off x="0" y="1690500"/>
            <a:ext cx="9144000" cy="17625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96"/>
          <p:cNvSpPr txBox="1"/>
          <p:nvPr/>
        </p:nvSpPr>
        <p:spPr>
          <a:xfrm>
            <a:off x="369575" y="2054250"/>
            <a:ext cx="13488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01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TEAM &amp; BUSINESS INTRODUCTION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726" name="Google Shape;726;p96"/>
          <p:cNvSpPr txBox="1"/>
          <p:nvPr/>
        </p:nvSpPr>
        <p:spPr>
          <a:xfrm>
            <a:off x="6249673" y="2054250"/>
            <a:ext cx="1455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04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OUR SOLUTION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727" name="Google Shape;727;p96"/>
          <p:cNvSpPr txBox="1"/>
          <p:nvPr/>
        </p:nvSpPr>
        <p:spPr>
          <a:xfrm>
            <a:off x="7529048" y="2054250"/>
            <a:ext cx="1455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05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STAKEHOLDERS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728" name="Google Shape;728;p96"/>
          <p:cNvSpPr txBox="1"/>
          <p:nvPr/>
        </p:nvSpPr>
        <p:spPr>
          <a:xfrm>
            <a:off x="1811350" y="2054250"/>
            <a:ext cx="15693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02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OUR TARGETED</a:t>
            </a:r>
            <a:endParaRPr sz="900" b="1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SOCIAL ISSUES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729" name="Google Shape;729;p96"/>
          <p:cNvSpPr/>
          <p:nvPr/>
        </p:nvSpPr>
        <p:spPr>
          <a:xfrm>
            <a:off x="3661063" y="1297200"/>
            <a:ext cx="2308200" cy="25491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96"/>
          <p:cNvSpPr txBox="1"/>
          <p:nvPr/>
        </p:nvSpPr>
        <p:spPr>
          <a:xfrm>
            <a:off x="3577051" y="1825200"/>
            <a:ext cx="24762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>
                <a:solidFill>
                  <a:schemeClr val="accent6"/>
                </a:solidFill>
              </a:rPr>
              <a:t>03</a:t>
            </a:r>
            <a:endParaRPr sz="42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 b="1">
                <a:solidFill>
                  <a:schemeClr val="accent6"/>
                </a:solidFill>
              </a:rPr>
              <a:t>CURRENT SOLUTION LANDSCAPE</a:t>
            </a:r>
            <a:endParaRPr sz="1550" b="1">
              <a:solidFill>
                <a:schemeClr val="accent6"/>
              </a:solidFill>
            </a:endParaRPr>
          </a:p>
        </p:txBody>
      </p:sp>
      <p:sp>
        <p:nvSpPr>
          <p:cNvPr id="731" name="Google Shape;731;p96"/>
          <p:cNvSpPr txBox="1">
            <a:spLocks noGrp="1"/>
          </p:cNvSpPr>
          <p:nvPr>
            <p:ph type="title"/>
          </p:nvPr>
        </p:nvSpPr>
        <p:spPr>
          <a:xfrm>
            <a:off x="716700" y="545075"/>
            <a:ext cx="771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u="sng">
                <a:latin typeface="Arial"/>
                <a:ea typeface="Arial"/>
                <a:cs typeface="Arial"/>
                <a:sym typeface="Arial"/>
              </a:rPr>
              <a:t>TABLE OF CONTENTS</a:t>
            </a:r>
            <a:endParaRPr sz="4000" b="1" u="sng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97"/>
          <p:cNvSpPr/>
          <p:nvPr/>
        </p:nvSpPr>
        <p:spPr>
          <a:xfrm>
            <a:off x="404225" y="386175"/>
            <a:ext cx="8400900" cy="4217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p97"/>
          <p:cNvSpPr txBox="1">
            <a:spLocks noGrp="1"/>
          </p:cNvSpPr>
          <p:nvPr>
            <p:ph type="title"/>
          </p:nvPr>
        </p:nvSpPr>
        <p:spPr>
          <a:xfrm>
            <a:off x="982625" y="750300"/>
            <a:ext cx="3834900" cy="107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>
                <a:solidFill>
                  <a:schemeClr val="dk2"/>
                </a:solidFill>
              </a:rPr>
              <a:t>NGOC LAN ART &amp; CRAFT</a:t>
            </a:r>
            <a:endParaRPr>
              <a:solidFill>
                <a:schemeClr val="dk2"/>
              </a:solidFill>
              <a:highlight>
                <a:schemeClr val="dk2"/>
              </a:highlight>
            </a:endParaRPr>
          </a:p>
        </p:txBody>
      </p:sp>
      <p:sp>
        <p:nvSpPr>
          <p:cNvPr id="738" name="Google Shape;738;p97"/>
          <p:cNvSpPr txBox="1">
            <a:spLocks noGrp="1"/>
          </p:cNvSpPr>
          <p:nvPr>
            <p:ph type="subTitle" idx="1"/>
          </p:nvPr>
        </p:nvSpPr>
        <p:spPr>
          <a:xfrm>
            <a:off x="982625" y="2362275"/>
            <a:ext cx="5721300" cy="4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</a:rPr>
              <a:t>Manufacturing high-class lacquer handicraft products. However, there are some drawbacks:</a:t>
            </a:r>
            <a:endParaRPr sz="1500"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cxnSp>
        <p:nvCxnSpPr>
          <p:cNvPr id="739" name="Google Shape;739;p97"/>
          <p:cNvCxnSpPr/>
          <p:nvPr/>
        </p:nvCxnSpPr>
        <p:spPr>
          <a:xfrm>
            <a:off x="834150" y="870850"/>
            <a:ext cx="1200" cy="1191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0" name="Google Shape;740;p97"/>
          <p:cNvSpPr txBox="1"/>
          <p:nvPr/>
        </p:nvSpPr>
        <p:spPr>
          <a:xfrm>
            <a:off x="982625" y="1644200"/>
            <a:ext cx="43707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2300">
                <a:solidFill>
                  <a:schemeClr val="dk2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Eroded traditional values</a:t>
            </a:r>
            <a:endParaRPr sz="2300">
              <a:solidFill>
                <a:schemeClr val="dk2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741" name="Google Shape;741;p97"/>
          <p:cNvSpPr/>
          <p:nvPr/>
        </p:nvSpPr>
        <p:spPr>
          <a:xfrm>
            <a:off x="4427800" y="3212750"/>
            <a:ext cx="2317500" cy="658800"/>
          </a:xfrm>
          <a:prstGeom prst="chevron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Cannot keep up with modern demands</a:t>
            </a:r>
            <a:endParaRPr>
              <a:solidFill>
                <a:schemeClr val="dk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742" name="Google Shape;742;p97"/>
          <p:cNvSpPr/>
          <p:nvPr/>
        </p:nvSpPr>
        <p:spPr>
          <a:xfrm>
            <a:off x="717125" y="3212950"/>
            <a:ext cx="1916100" cy="658800"/>
          </a:xfrm>
          <a:prstGeom prst="homePlate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rPr>
              <a:t>No innovation </a:t>
            </a:r>
            <a:endParaRPr>
              <a:solidFill>
                <a:schemeClr val="lt1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rPr>
              <a:t>&amp; creativity</a:t>
            </a:r>
            <a:endParaRPr>
              <a:solidFill>
                <a:schemeClr val="lt1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743" name="Google Shape;743;p97"/>
          <p:cNvSpPr/>
          <p:nvPr/>
        </p:nvSpPr>
        <p:spPr>
          <a:xfrm>
            <a:off x="2312700" y="3212750"/>
            <a:ext cx="2467500" cy="658800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Golos Text"/>
                <a:ea typeface="Golos Text"/>
                <a:cs typeface="Golos Text"/>
                <a:sym typeface="Golos Text"/>
              </a:rPr>
              <a:t>Cannot attract modern customers</a:t>
            </a:r>
            <a:endParaRPr>
              <a:solidFill>
                <a:schemeClr val="lt1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744" name="Google Shape;744;p97"/>
          <p:cNvSpPr/>
          <p:nvPr/>
        </p:nvSpPr>
        <p:spPr>
          <a:xfrm>
            <a:off x="6174736" y="3212750"/>
            <a:ext cx="2317500" cy="658800"/>
          </a:xfrm>
          <a:prstGeom prst="chevron">
            <a:avLst>
              <a:gd name="adj" fmla="val 50000"/>
            </a:avLst>
          </a:pr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Fall into oblivion</a:t>
            </a:r>
            <a:endParaRPr>
              <a:solidFill>
                <a:srgbClr val="C9DAF8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98"/>
          <p:cNvSpPr/>
          <p:nvPr/>
        </p:nvSpPr>
        <p:spPr>
          <a:xfrm>
            <a:off x="0" y="1690500"/>
            <a:ext cx="9144000" cy="17625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98"/>
          <p:cNvSpPr txBox="1"/>
          <p:nvPr/>
        </p:nvSpPr>
        <p:spPr>
          <a:xfrm>
            <a:off x="369575" y="2054250"/>
            <a:ext cx="13488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01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TEAM &amp; BUSINESS INTRODUCTION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751" name="Google Shape;751;p98"/>
          <p:cNvSpPr txBox="1"/>
          <p:nvPr/>
        </p:nvSpPr>
        <p:spPr>
          <a:xfrm>
            <a:off x="6249673" y="2054250"/>
            <a:ext cx="1455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04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OUR SOLUTION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752" name="Google Shape;752;p98"/>
          <p:cNvSpPr txBox="1"/>
          <p:nvPr/>
        </p:nvSpPr>
        <p:spPr>
          <a:xfrm>
            <a:off x="7529048" y="2054250"/>
            <a:ext cx="1455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05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STAKEHOLDERS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753" name="Google Shape;753;p98"/>
          <p:cNvSpPr txBox="1"/>
          <p:nvPr/>
        </p:nvSpPr>
        <p:spPr>
          <a:xfrm>
            <a:off x="1811350" y="2054250"/>
            <a:ext cx="15693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02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OUR TARGETED</a:t>
            </a:r>
            <a:endParaRPr sz="900" b="1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SOCIAL ISSUES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754" name="Google Shape;754;p98"/>
          <p:cNvSpPr/>
          <p:nvPr/>
        </p:nvSpPr>
        <p:spPr>
          <a:xfrm>
            <a:off x="3661063" y="1297200"/>
            <a:ext cx="2308200" cy="25491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" name="Google Shape;755;p98"/>
          <p:cNvSpPr txBox="1"/>
          <p:nvPr/>
        </p:nvSpPr>
        <p:spPr>
          <a:xfrm>
            <a:off x="3577051" y="1825200"/>
            <a:ext cx="24762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>
                <a:solidFill>
                  <a:schemeClr val="accent6"/>
                </a:solidFill>
              </a:rPr>
              <a:t>03</a:t>
            </a:r>
            <a:endParaRPr sz="42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 b="1">
                <a:solidFill>
                  <a:schemeClr val="accent6"/>
                </a:solidFill>
              </a:rPr>
              <a:t>CURRENT SOLUTION LANDSCAPE</a:t>
            </a:r>
            <a:endParaRPr sz="1550" b="1">
              <a:solidFill>
                <a:schemeClr val="accent6"/>
              </a:solidFill>
            </a:endParaRPr>
          </a:p>
        </p:txBody>
      </p:sp>
      <p:sp>
        <p:nvSpPr>
          <p:cNvPr id="756" name="Google Shape;756;p98"/>
          <p:cNvSpPr txBox="1">
            <a:spLocks noGrp="1"/>
          </p:cNvSpPr>
          <p:nvPr>
            <p:ph type="title"/>
          </p:nvPr>
        </p:nvSpPr>
        <p:spPr>
          <a:xfrm>
            <a:off x="716700" y="545075"/>
            <a:ext cx="771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u="sng">
                <a:latin typeface="Arial"/>
                <a:ea typeface="Arial"/>
                <a:cs typeface="Arial"/>
                <a:sym typeface="Arial"/>
              </a:rPr>
              <a:t>TABLE OF CONTENTS</a:t>
            </a:r>
            <a:endParaRPr sz="4000" b="1" u="sng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99"/>
          <p:cNvSpPr/>
          <p:nvPr/>
        </p:nvSpPr>
        <p:spPr>
          <a:xfrm>
            <a:off x="0" y="1690500"/>
            <a:ext cx="9144000" cy="17625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2" name="Google Shape;762;p99"/>
          <p:cNvSpPr txBox="1"/>
          <p:nvPr/>
        </p:nvSpPr>
        <p:spPr>
          <a:xfrm>
            <a:off x="369575" y="2054250"/>
            <a:ext cx="13488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01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TEAM &amp; BUSINESS INTRODUCTION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763" name="Google Shape;763;p99"/>
          <p:cNvSpPr txBox="1"/>
          <p:nvPr/>
        </p:nvSpPr>
        <p:spPr>
          <a:xfrm>
            <a:off x="7529048" y="2054250"/>
            <a:ext cx="1455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05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STAKEHOLDERS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764" name="Google Shape;764;p99"/>
          <p:cNvSpPr txBox="1"/>
          <p:nvPr/>
        </p:nvSpPr>
        <p:spPr>
          <a:xfrm>
            <a:off x="3252451" y="2054250"/>
            <a:ext cx="18624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03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CURRENT SOLUTION LANDSCAPE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765" name="Google Shape;765;p99"/>
          <p:cNvSpPr/>
          <p:nvPr/>
        </p:nvSpPr>
        <p:spPr>
          <a:xfrm>
            <a:off x="5114838" y="1297200"/>
            <a:ext cx="2308200" cy="25491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99"/>
          <p:cNvSpPr txBox="1"/>
          <p:nvPr/>
        </p:nvSpPr>
        <p:spPr>
          <a:xfrm>
            <a:off x="1811350" y="2054250"/>
            <a:ext cx="15693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02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OUR TARGETED</a:t>
            </a:r>
            <a:endParaRPr sz="900" b="1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SOCIAL ISSUES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767" name="Google Shape;767;p99"/>
          <p:cNvSpPr txBox="1"/>
          <p:nvPr/>
        </p:nvSpPr>
        <p:spPr>
          <a:xfrm>
            <a:off x="5330700" y="1948350"/>
            <a:ext cx="18765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chemeClr val="accent6"/>
                </a:solidFill>
              </a:rPr>
              <a:t>04</a:t>
            </a:r>
            <a:endParaRPr sz="43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6"/>
                </a:solidFill>
              </a:rPr>
              <a:t>OUR SOLUTION</a:t>
            </a:r>
            <a:endParaRPr sz="1700" b="1">
              <a:solidFill>
                <a:schemeClr val="accent6"/>
              </a:solidFill>
            </a:endParaRPr>
          </a:p>
        </p:txBody>
      </p:sp>
      <p:sp>
        <p:nvSpPr>
          <p:cNvPr id="768" name="Google Shape;768;p99"/>
          <p:cNvSpPr txBox="1">
            <a:spLocks noGrp="1"/>
          </p:cNvSpPr>
          <p:nvPr>
            <p:ph type="title"/>
          </p:nvPr>
        </p:nvSpPr>
        <p:spPr>
          <a:xfrm>
            <a:off x="716700" y="545075"/>
            <a:ext cx="771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u="sng">
                <a:latin typeface="Arial"/>
                <a:ea typeface="Arial"/>
                <a:cs typeface="Arial"/>
                <a:sym typeface="Arial"/>
              </a:rPr>
              <a:t>TABLE OF CONTENTS</a:t>
            </a:r>
            <a:endParaRPr sz="4000" b="1" u="sng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00"/>
          <p:cNvSpPr txBox="1"/>
          <p:nvPr/>
        </p:nvSpPr>
        <p:spPr>
          <a:xfrm>
            <a:off x="0" y="95125"/>
            <a:ext cx="9144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3000" b="1" u="sng">
                <a:solidFill>
                  <a:schemeClr val="lt2"/>
                </a:solidFill>
                <a:latin typeface="Golos Text"/>
                <a:ea typeface="Golos Text"/>
                <a:cs typeface="Golos Text"/>
                <a:sym typeface="Golos Text"/>
              </a:rPr>
              <a:t>4 SUSTAINABLE DEVELOPMENT GOALS</a:t>
            </a:r>
            <a:endParaRPr sz="3000" b="1" u="sng">
              <a:solidFill>
                <a:schemeClr val="lt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774" name="Google Shape;774;p100"/>
          <p:cNvSpPr/>
          <p:nvPr/>
        </p:nvSpPr>
        <p:spPr>
          <a:xfrm>
            <a:off x="2046450" y="1022350"/>
            <a:ext cx="3918300" cy="742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Golos Text"/>
                <a:ea typeface="Golos Text"/>
                <a:cs typeface="Golos Text"/>
                <a:sym typeface="Golos Text"/>
              </a:rPr>
              <a:t>SDG8: Decent work &amp; economic growth</a:t>
            </a:r>
            <a:endParaRPr sz="1800" b="1">
              <a:solidFill>
                <a:srgbClr val="FFFFFF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775" name="Google Shape;775;p100"/>
          <p:cNvSpPr/>
          <p:nvPr/>
        </p:nvSpPr>
        <p:spPr>
          <a:xfrm>
            <a:off x="2046450" y="1946175"/>
            <a:ext cx="3918300" cy="742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Golos Text"/>
                <a:ea typeface="Golos Text"/>
                <a:cs typeface="Golos Text"/>
                <a:sym typeface="Golos Text"/>
              </a:rPr>
              <a:t>SDG10: Reduced Inequalities</a:t>
            </a:r>
            <a:endParaRPr sz="1800" b="1">
              <a:solidFill>
                <a:srgbClr val="FFFFFF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776" name="Google Shape;776;p100"/>
          <p:cNvSpPr/>
          <p:nvPr/>
        </p:nvSpPr>
        <p:spPr>
          <a:xfrm>
            <a:off x="2046450" y="2870002"/>
            <a:ext cx="3918300" cy="742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1800" b="1" dirty="0">
                <a:solidFill>
                  <a:srgbClr val="FFFFFF"/>
                </a:solidFill>
                <a:latin typeface="Golos Text"/>
                <a:ea typeface="Golos Text"/>
                <a:cs typeface="Golos Text"/>
                <a:sym typeface="Golos Text"/>
              </a:rPr>
              <a:t>SDG11: Sustainable Cities and Communities</a:t>
            </a:r>
            <a:endParaRPr sz="1800" b="1" dirty="0">
              <a:solidFill>
                <a:srgbClr val="FFFFFF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777" name="Google Shape;777;p100"/>
          <p:cNvSpPr/>
          <p:nvPr/>
        </p:nvSpPr>
        <p:spPr>
          <a:xfrm>
            <a:off x="2046450" y="3810400"/>
            <a:ext cx="3918300" cy="742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Golos Text"/>
                <a:ea typeface="Golos Text"/>
                <a:cs typeface="Golos Text"/>
                <a:sym typeface="Golos Text"/>
              </a:rPr>
              <a:t>SDG12: Responsible consumption &amp; production</a:t>
            </a:r>
            <a:endParaRPr sz="1800" b="1">
              <a:solidFill>
                <a:srgbClr val="FFFFFF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pic>
        <p:nvPicPr>
          <p:cNvPr id="778" name="Google Shape;77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2298" y="1022361"/>
            <a:ext cx="742200" cy="74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2299" y="1947825"/>
            <a:ext cx="742200" cy="738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2299" y="2869988"/>
            <a:ext cx="742200" cy="74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2298" y="3810398"/>
            <a:ext cx="742200" cy="74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1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83174" y="923351"/>
            <a:ext cx="5684976" cy="3197799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100"/>
          <p:cNvSpPr txBox="1"/>
          <p:nvPr/>
        </p:nvSpPr>
        <p:spPr>
          <a:xfrm>
            <a:off x="6214611" y="2943650"/>
            <a:ext cx="2648400" cy="11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3000" b="1" dirty="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United Nations</a:t>
            </a:r>
            <a:endParaRPr sz="3000" b="1" dirty="0">
              <a:solidFill>
                <a:schemeClr val="dk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101"/>
          <p:cNvSpPr txBox="1">
            <a:spLocks noGrp="1"/>
          </p:cNvSpPr>
          <p:nvPr>
            <p:ph type="title" idx="4294967295"/>
          </p:nvPr>
        </p:nvSpPr>
        <p:spPr>
          <a:xfrm>
            <a:off x="651125" y="324425"/>
            <a:ext cx="7704000" cy="572700"/>
          </a:xfrm>
          <a:prstGeom prst="rect">
            <a:avLst/>
          </a:prstGeom>
          <a:effectLst>
            <a:outerShdw blurRad="100013" dist="76200" dir="5580000" algn="bl" rotWithShape="0">
              <a:srgbClr val="000000">
                <a:alpha val="93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solidFill>
                  <a:schemeClr val="accent6"/>
                </a:solidFill>
              </a:rPr>
              <a:t>SOCIAL</a:t>
            </a:r>
            <a:endParaRPr sz="5000" b="1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solidFill>
                  <a:schemeClr val="accent6"/>
                </a:solidFill>
              </a:rPr>
              <a:t>BRICOLEUR</a:t>
            </a:r>
            <a:endParaRPr sz="5000" b="1">
              <a:solidFill>
                <a:schemeClr val="accent6"/>
              </a:solidFill>
            </a:endParaRPr>
          </a:p>
        </p:txBody>
      </p:sp>
      <p:sp>
        <p:nvSpPr>
          <p:cNvPr id="789" name="Google Shape;789;p101"/>
          <p:cNvSpPr txBox="1">
            <a:spLocks noGrp="1"/>
          </p:cNvSpPr>
          <p:nvPr>
            <p:ph type="subTitle" idx="4294967295"/>
          </p:nvPr>
        </p:nvSpPr>
        <p:spPr>
          <a:xfrm>
            <a:off x="1042025" y="2181150"/>
            <a:ext cx="6922200" cy="7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2"/>
                </a:solidFill>
              </a:rPr>
              <a:t>We perceive and act upon opportunities to address local social needs that we are motivated. </a:t>
            </a:r>
            <a:endParaRPr sz="2000" b="1">
              <a:solidFill>
                <a:schemeClr val="lt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3000" b="1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sz="3000" b="1">
              <a:solidFill>
                <a:schemeClr val="lt2"/>
              </a:solidFill>
            </a:endParaRPr>
          </a:p>
        </p:txBody>
      </p:sp>
      <p:pic>
        <p:nvPicPr>
          <p:cNvPr id="790" name="Google Shape;790;p101"/>
          <p:cNvPicPr preferRelativeResize="0"/>
          <p:nvPr/>
        </p:nvPicPr>
        <p:blipFill rotWithShape="1">
          <a:blip r:embed="rId4">
            <a:alphaModFix/>
          </a:blip>
          <a:srcRect t="67917" b="17975"/>
          <a:stretch/>
        </p:blipFill>
        <p:spPr>
          <a:xfrm>
            <a:off x="0" y="3386250"/>
            <a:ext cx="9144001" cy="1757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5" name="Google Shape;795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262" y="2419828"/>
            <a:ext cx="9166524" cy="6011271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102"/>
          <p:cNvSpPr/>
          <p:nvPr/>
        </p:nvSpPr>
        <p:spPr>
          <a:xfrm>
            <a:off x="720000" y="386850"/>
            <a:ext cx="7704000" cy="3990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102"/>
          <p:cNvSpPr txBox="1">
            <a:spLocks noGrp="1"/>
          </p:cNvSpPr>
          <p:nvPr>
            <p:ph type="title"/>
          </p:nvPr>
        </p:nvSpPr>
        <p:spPr>
          <a:xfrm>
            <a:off x="720000" y="8583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3 Main social impacts</a:t>
            </a:r>
            <a:endParaRPr b="1"/>
          </a:p>
        </p:txBody>
      </p:sp>
      <p:sp>
        <p:nvSpPr>
          <p:cNvPr id="798" name="Google Shape;798;p102"/>
          <p:cNvSpPr txBox="1">
            <a:spLocks noGrp="1"/>
          </p:cNvSpPr>
          <p:nvPr>
            <p:ph type="subTitle" idx="1"/>
          </p:nvPr>
        </p:nvSpPr>
        <p:spPr>
          <a:xfrm>
            <a:off x="1108275" y="2797100"/>
            <a:ext cx="21255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Preserve Vietnam traditional arts and cultural values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99" name="Google Shape;799;p102"/>
          <p:cNvSpPr txBox="1">
            <a:spLocks noGrp="1"/>
          </p:cNvSpPr>
          <p:nvPr>
            <p:ph type="subTitle" idx="3"/>
          </p:nvPr>
        </p:nvSpPr>
        <p:spPr>
          <a:xfrm>
            <a:off x="5927528" y="2833152"/>
            <a:ext cx="22074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>
                <a:solidFill>
                  <a:schemeClr val="dk2"/>
                </a:solidFill>
              </a:rPr>
              <a:t>Orient customers to use eco-friendly products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800" name="Google Shape;800;p102"/>
          <p:cNvSpPr/>
          <p:nvPr/>
        </p:nvSpPr>
        <p:spPr>
          <a:xfrm>
            <a:off x="1826423" y="1937998"/>
            <a:ext cx="572700" cy="5727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1" name="Google Shape;801;p102"/>
          <p:cNvSpPr/>
          <p:nvPr/>
        </p:nvSpPr>
        <p:spPr>
          <a:xfrm>
            <a:off x="4285648" y="1937998"/>
            <a:ext cx="572700" cy="5727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p102"/>
          <p:cNvSpPr/>
          <p:nvPr/>
        </p:nvSpPr>
        <p:spPr>
          <a:xfrm>
            <a:off x="6744873" y="1937998"/>
            <a:ext cx="572700" cy="5727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3" name="Google Shape;803;p102"/>
          <p:cNvGrpSpPr/>
          <p:nvPr/>
        </p:nvGrpSpPr>
        <p:grpSpPr>
          <a:xfrm>
            <a:off x="1968739" y="2051613"/>
            <a:ext cx="288071" cy="345478"/>
            <a:chOff x="3402947" y="3362898"/>
            <a:chExt cx="293531" cy="352026"/>
          </a:xfrm>
        </p:grpSpPr>
        <p:sp>
          <p:nvSpPr>
            <p:cNvPr id="804" name="Google Shape;804;p102"/>
            <p:cNvSpPr/>
            <p:nvPr/>
          </p:nvSpPr>
          <p:spPr>
            <a:xfrm>
              <a:off x="3402947" y="3362898"/>
              <a:ext cx="293531" cy="352026"/>
            </a:xfrm>
            <a:custGeom>
              <a:avLst/>
              <a:gdLst/>
              <a:ahLst/>
              <a:cxnLst/>
              <a:rect l="l" t="t" r="r" b="b"/>
              <a:pathLst>
                <a:path w="18122" h="21730" extrusionOk="0">
                  <a:moveTo>
                    <a:pt x="9061" y="1273"/>
                  </a:moveTo>
                  <a:cubicBezTo>
                    <a:pt x="12922" y="1273"/>
                    <a:pt x="16065" y="4433"/>
                    <a:pt x="16065" y="8320"/>
                  </a:cubicBezTo>
                  <a:cubicBezTo>
                    <a:pt x="16065" y="12181"/>
                    <a:pt x="12923" y="15322"/>
                    <a:pt x="9061" y="15322"/>
                  </a:cubicBezTo>
                  <a:cubicBezTo>
                    <a:pt x="5200" y="15322"/>
                    <a:pt x="2058" y="12181"/>
                    <a:pt x="2058" y="8320"/>
                  </a:cubicBezTo>
                  <a:cubicBezTo>
                    <a:pt x="2058" y="4434"/>
                    <a:pt x="5200" y="1273"/>
                    <a:pt x="9061" y="1273"/>
                  </a:cubicBezTo>
                  <a:close/>
                  <a:moveTo>
                    <a:pt x="3432" y="14380"/>
                  </a:moveTo>
                  <a:cubicBezTo>
                    <a:pt x="4381" y="15264"/>
                    <a:pt x="5524" y="15912"/>
                    <a:pt x="6770" y="16272"/>
                  </a:cubicBezTo>
                  <a:lnTo>
                    <a:pt x="5348" y="19501"/>
                  </a:lnTo>
                  <a:lnTo>
                    <a:pt x="4554" y="17659"/>
                  </a:lnTo>
                  <a:cubicBezTo>
                    <a:pt x="4450" y="17420"/>
                    <a:pt x="4216" y="17274"/>
                    <a:pt x="3968" y="17274"/>
                  </a:cubicBezTo>
                  <a:cubicBezTo>
                    <a:pt x="3900" y="17274"/>
                    <a:pt x="3831" y="17285"/>
                    <a:pt x="3764" y="17308"/>
                  </a:cubicBezTo>
                  <a:lnTo>
                    <a:pt x="1853" y="17957"/>
                  </a:lnTo>
                  <a:lnTo>
                    <a:pt x="1853" y="17957"/>
                  </a:lnTo>
                  <a:lnTo>
                    <a:pt x="3432" y="14380"/>
                  </a:lnTo>
                  <a:close/>
                  <a:moveTo>
                    <a:pt x="14691" y="14379"/>
                  </a:moveTo>
                  <a:lnTo>
                    <a:pt x="16269" y="17957"/>
                  </a:lnTo>
                  <a:lnTo>
                    <a:pt x="14359" y="17308"/>
                  </a:lnTo>
                  <a:cubicBezTo>
                    <a:pt x="14291" y="17285"/>
                    <a:pt x="14222" y="17274"/>
                    <a:pt x="14154" y="17274"/>
                  </a:cubicBezTo>
                  <a:cubicBezTo>
                    <a:pt x="13906" y="17274"/>
                    <a:pt x="13673" y="17420"/>
                    <a:pt x="13571" y="17659"/>
                  </a:cubicBezTo>
                  <a:lnTo>
                    <a:pt x="12777" y="19501"/>
                  </a:lnTo>
                  <a:lnTo>
                    <a:pt x="11354" y="16272"/>
                  </a:lnTo>
                  <a:cubicBezTo>
                    <a:pt x="12599" y="15911"/>
                    <a:pt x="13743" y="15263"/>
                    <a:pt x="14691" y="14379"/>
                  </a:cubicBezTo>
                  <a:close/>
                  <a:moveTo>
                    <a:pt x="9061" y="0"/>
                  </a:moveTo>
                  <a:cubicBezTo>
                    <a:pt x="4497" y="0"/>
                    <a:pt x="785" y="3732"/>
                    <a:pt x="785" y="8318"/>
                  </a:cubicBezTo>
                  <a:cubicBezTo>
                    <a:pt x="783" y="10138"/>
                    <a:pt x="1383" y="11907"/>
                    <a:pt x="2494" y="13349"/>
                  </a:cubicBezTo>
                  <a:lnTo>
                    <a:pt x="102" y="18768"/>
                  </a:lnTo>
                  <a:cubicBezTo>
                    <a:pt x="1" y="19000"/>
                    <a:pt x="46" y="19268"/>
                    <a:pt x="216" y="19455"/>
                  </a:cubicBezTo>
                  <a:lnTo>
                    <a:pt x="216" y="19456"/>
                  </a:lnTo>
                  <a:cubicBezTo>
                    <a:pt x="339" y="19589"/>
                    <a:pt x="510" y="19662"/>
                    <a:pt x="686" y="19662"/>
                  </a:cubicBezTo>
                  <a:cubicBezTo>
                    <a:pt x="755" y="19662"/>
                    <a:pt x="824" y="19651"/>
                    <a:pt x="891" y="19628"/>
                  </a:cubicBezTo>
                  <a:lnTo>
                    <a:pt x="3616" y="18702"/>
                  </a:lnTo>
                  <a:lnTo>
                    <a:pt x="4755" y="21346"/>
                  </a:lnTo>
                  <a:cubicBezTo>
                    <a:pt x="4856" y="21577"/>
                    <a:pt x="5085" y="21729"/>
                    <a:pt x="5337" y="21729"/>
                  </a:cubicBezTo>
                  <a:lnTo>
                    <a:pt x="5340" y="21729"/>
                  </a:lnTo>
                  <a:cubicBezTo>
                    <a:pt x="5593" y="21729"/>
                    <a:pt x="5822" y="21581"/>
                    <a:pt x="5922" y="21350"/>
                  </a:cubicBezTo>
                  <a:lnTo>
                    <a:pt x="8047" y="16532"/>
                  </a:lnTo>
                  <a:cubicBezTo>
                    <a:pt x="8384" y="16573"/>
                    <a:pt x="8723" y="16594"/>
                    <a:pt x="9062" y="16594"/>
                  </a:cubicBezTo>
                  <a:cubicBezTo>
                    <a:pt x="9400" y="16594"/>
                    <a:pt x="9739" y="16573"/>
                    <a:pt x="10076" y="16532"/>
                  </a:cubicBezTo>
                  <a:lnTo>
                    <a:pt x="12200" y="21350"/>
                  </a:lnTo>
                  <a:cubicBezTo>
                    <a:pt x="12302" y="21581"/>
                    <a:pt x="12529" y="21729"/>
                    <a:pt x="12782" y="21729"/>
                  </a:cubicBezTo>
                  <a:lnTo>
                    <a:pt x="12785" y="21729"/>
                  </a:lnTo>
                  <a:cubicBezTo>
                    <a:pt x="13039" y="21729"/>
                    <a:pt x="13266" y="21577"/>
                    <a:pt x="13367" y="21346"/>
                  </a:cubicBezTo>
                  <a:lnTo>
                    <a:pt x="14506" y="18702"/>
                  </a:lnTo>
                  <a:lnTo>
                    <a:pt x="17232" y="19628"/>
                  </a:lnTo>
                  <a:cubicBezTo>
                    <a:pt x="17299" y="19651"/>
                    <a:pt x="17368" y="19662"/>
                    <a:pt x="17437" y="19662"/>
                  </a:cubicBezTo>
                  <a:cubicBezTo>
                    <a:pt x="17612" y="19662"/>
                    <a:pt x="17784" y="19589"/>
                    <a:pt x="17906" y="19455"/>
                  </a:cubicBezTo>
                  <a:cubicBezTo>
                    <a:pt x="18076" y="19269"/>
                    <a:pt x="18121" y="19000"/>
                    <a:pt x="18019" y="18768"/>
                  </a:cubicBezTo>
                  <a:lnTo>
                    <a:pt x="15628" y="13349"/>
                  </a:lnTo>
                  <a:cubicBezTo>
                    <a:pt x="16738" y="11908"/>
                    <a:pt x="17339" y="10139"/>
                    <a:pt x="17338" y="8318"/>
                  </a:cubicBezTo>
                  <a:cubicBezTo>
                    <a:pt x="17338" y="3732"/>
                    <a:pt x="13625" y="0"/>
                    <a:pt x="90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02"/>
            <p:cNvSpPr/>
            <p:nvPr/>
          </p:nvSpPr>
          <p:spPr>
            <a:xfrm>
              <a:off x="3477553" y="3425446"/>
              <a:ext cx="142036" cy="132613"/>
            </a:xfrm>
            <a:custGeom>
              <a:avLst/>
              <a:gdLst/>
              <a:ahLst/>
              <a:cxnLst/>
              <a:rect l="l" t="t" r="r" b="b"/>
              <a:pathLst>
                <a:path w="8769" h="8186" extrusionOk="0">
                  <a:moveTo>
                    <a:pt x="4456" y="2077"/>
                  </a:moveTo>
                  <a:lnTo>
                    <a:pt x="5008" y="3194"/>
                  </a:lnTo>
                  <a:cubicBezTo>
                    <a:pt x="5101" y="3381"/>
                    <a:pt x="5279" y="3512"/>
                    <a:pt x="5487" y="3543"/>
                  </a:cubicBezTo>
                  <a:lnTo>
                    <a:pt x="6722" y="3722"/>
                  </a:lnTo>
                  <a:lnTo>
                    <a:pt x="5828" y="4592"/>
                  </a:lnTo>
                  <a:cubicBezTo>
                    <a:pt x="5678" y="4738"/>
                    <a:pt x="5609" y="4948"/>
                    <a:pt x="5645" y="5155"/>
                  </a:cubicBezTo>
                  <a:lnTo>
                    <a:pt x="5855" y="6384"/>
                  </a:lnTo>
                  <a:lnTo>
                    <a:pt x="4753" y="5804"/>
                  </a:lnTo>
                  <a:cubicBezTo>
                    <a:pt x="4659" y="5755"/>
                    <a:pt x="4557" y="5731"/>
                    <a:pt x="4456" y="5731"/>
                  </a:cubicBezTo>
                  <a:cubicBezTo>
                    <a:pt x="4354" y="5731"/>
                    <a:pt x="4252" y="5755"/>
                    <a:pt x="4160" y="5804"/>
                  </a:cubicBezTo>
                  <a:lnTo>
                    <a:pt x="3056" y="6384"/>
                  </a:lnTo>
                  <a:lnTo>
                    <a:pt x="3267" y="5155"/>
                  </a:lnTo>
                  <a:cubicBezTo>
                    <a:pt x="3302" y="4948"/>
                    <a:pt x="3234" y="4738"/>
                    <a:pt x="3084" y="4592"/>
                  </a:cubicBezTo>
                  <a:lnTo>
                    <a:pt x="2191" y="3722"/>
                  </a:lnTo>
                  <a:lnTo>
                    <a:pt x="3424" y="3543"/>
                  </a:lnTo>
                  <a:cubicBezTo>
                    <a:pt x="3632" y="3512"/>
                    <a:pt x="3810" y="3381"/>
                    <a:pt x="3904" y="3194"/>
                  </a:cubicBezTo>
                  <a:lnTo>
                    <a:pt x="4456" y="2077"/>
                  </a:lnTo>
                  <a:close/>
                  <a:moveTo>
                    <a:pt x="4456" y="1"/>
                  </a:moveTo>
                  <a:cubicBezTo>
                    <a:pt x="4229" y="1"/>
                    <a:pt x="4002" y="119"/>
                    <a:pt x="3886" y="355"/>
                  </a:cubicBezTo>
                  <a:lnTo>
                    <a:pt x="2911" y="2329"/>
                  </a:lnTo>
                  <a:lnTo>
                    <a:pt x="731" y="2647"/>
                  </a:lnTo>
                  <a:cubicBezTo>
                    <a:pt x="210" y="2722"/>
                    <a:pt x="1" y="3364"/>
                    <a:pt x="379" y="3732"/>
                  </a:cubicBezTo>
                  <a:lnTo>
                    <a:pt x="1955" y="5270"/>
                  </a:lnTo>
                  <a:lnTo>
                    <a:pt x="1583" y="7440"/>
                  </a:lnTo>
                  <a:cubicBezTo>
                    <a:pt x="1512" y="7851"/>
                    <a:pt x="1839" y="8186"/>
                    <a:pt x="2210" y="8186"/>
                  </a:cubicBezTo>
                  <a:cubicBezTo>
                    <a:pt x="2308" y="8186"/>
                    <a:pt x="2409" y="8162"/>
                    <a:pt x="2507" y="8111"/>
                  </a:cubicBezTo>
                  <a:lnTo>
                    <a:pt x="4456" y="7087"/>
                  </a:lnTo>
                  <a:lnTo>
                    <a:pt x="6404" y="8111"/>
                  </a:lnTo>
                  <a:cubicBezTo>
                    <a:pt x="6502" y="8162"/>
                    <a:pt x="6603" y="8186"/>
                    <a:pt x="6701" y="8186"/>
                  </a:cubicBezTo>
                  <a:cubicBezTo>
                    <a:pt x="7072" y="8186"/>
                    <a:pt x="7399" y="7851"/>
                    <a:pt x="7329" y="7440"/>
                  </a:cubicBezTo>
                  <a:lnTo>
                    <a:pt x="6956" y="5270"/>
                  </a:lnTo>
                  <a:lnTo>
                    <a:pt x="8533" y="3732"/>
                  </a:lnTo>
                  <a:cubicBezTo>
                    <a:pt x="8707" y="3564"/>
                    <a:pt x="8769" y="3310"/>
                    <a:pt x="8693" y="3080"/>
                  </a:cubicBezTo>
                  <a:cubicBezTo>
                    <a:pt x="8619" y="2849"/>
                    <a:pt x="8419" y="2681"/>
                    <a:pt x="8180" y="2647"/>
                  </a:cubicBezTo>
                  <a:lnTo>
                    <a:pt x="6000" y="2329"/>
                  </a:lnTo>
                  <a:lnTo>
                    <a:pt x="5027" y="355"/>
                  </a:lnTo>
                  <a:cubicBezTo>
                    <a:pt x="4909" y="119"/>
                    <a:pt x="4683" y="1"/>
                    <a:pt x="4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6" name="Google Shape;806;p102"/>
          <p:cNvSpPr txBox="1">
            <a:spLocks noGrp="1"/>
          </p:cNvSpPr>
          <p:nvPr>
            <p:ph type="subTitle" idx="1"/>
          </p:nvPr>
        </p:nvSpPr>
        <p:spPr>
          <a:xfrm>
            <a:off x="3315125" y="2797100"/>
            <a:ext cx="26124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Create job opportunities and solve income problems for disadvantaged people and Vietnamese artists</a:t>
            </a:r>
            <a:endParaRPr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</a:endParaRPr>
          </a:p>
        </p:txBody>
      </p:sp>
      <p:grpSp>
        <p:nvGrpSpPr>
          <p:cNvPr id="807" name="Google Shape;807;p102"/>
          <p:cNvGrpSpPr/>
          <p:nvPr/>
        </p:nvGrpSpPr>
        <p:grpSpPr>
          <a:xfrm>
            <a:off x="4427964" y="2051613"/>
            <a:ext cx="288071" cy="345478"/>
            <a:chOff x="3402947" y="3362898"/>
            <a:chExt cx="293531" cy="352026"/>
          </a:xfrm>
        </p:grpSpPr>
        <p:sp>
          <p:nvSpPr>
            <p:cNvPr id="808" name="Google Shape;808;p102"/>
            <p:cNvSpPr/>
            <p:nvPr/>
          </p:nvSpPr>
          <p:spPr>
            <a:xfrm>
              <a:off x="3402947" y="3362898"/>
              <a:ext cx="293531" cy="352026"/>
            </a:xfrm>
            <a:custGeom>
              <a:avLst/>
              <a:gdLst/>
              <a:ahLst/>
              <a:cxnLst/>
              <a:rect l="l" t="t" r="r" b="b"/>
              <a:pathLst>
                <a:path w="18122" h="21730" extrusionOk="0">
                  <a:moveTo>
                    <a:pt x="9061" y="1273"/>
                  </a:moveTo>
                  <a:cubicBezTo>
                    <a:pt x="12922" y="1273"/>
                    <a:pt x="16065" y="4433"/>
                    <a:pt x="16065" y="8320"/>
                  </a:cubicBezTo>
                  <a:cubicBezTo>
                    <a:pt x="16065" y="12181"/>
                    <a:pt x="12923" y="15322"/>
                    <a:pt x="9061" y="15322"/>
                  </a:cubicBezTo>
                  <a:cubicBezTo>
                    <a:pt x="5200" y="15322"/>
                    <a:pt x="2058" y="12181"/>
                    <a:pt x="2058" y="8320"/>
                  </a:cubicBezTo>
                  <a:cubicBezTo>
                    <a:pt x="2058" y="4434"/>
                    <a:pt x="5200" y="1273"/>
                    <a:pt x="9061" y="1273"/>
                  </a:cubicBezTo>
                  <a:close/>
                  <a:moveTo>
                    <a:pt x="3432" y="14380"/>
                  </a:moveTo>
                  <a:cubicBezTo>
                    <a:pt x="4381" y="15264"/>
                    <a:pt x="5524" y="15912"/>
                    <a:pt x="6770" y="16272"/>
                  </a:cubicBezTo>
                  <a:lnTo>
                    <a:pt x="5348" y="19501"/>
                  </a:lnTo>
                  <a:lnTo>
                    <a:pt x="4554" y="17659"/>
                  </a:lnTo>
                  <a:cubicBezTo>
                    <a:pt x="4450" y="17420"/>
                    <a:pt x="4216" y="17274"/>
                    <a:pt x="3968" y="17274"/>
                  </a:cubicBezTo>
                  <a:cubicBezTo>
                    <a:pt x="3900" y="17274"/>
                    <a:pt x="3831" y="17285"/>
                    <a:pt x="3764" y="17308"/>
                  </a:cubicBezTo>
                  <a:lnTo>
                    <a:pt x="1853" y="17957"/>
                  </a:lnTo>
                  <a:lnTo>
                    <a:pt x="1853" y="17957"/>
                  </a:lnTo>
                  <a:lnTo>
                    <a:pt x="3432" y="14380"/>
                  </a:lnTo>
                  <a:close/>
                  <a:moveTo>
                    <a:pt x="14691" y="14379"/>
                  </a:moveTo>
                  <a:lnTo>
                    <a:pt x="16269" y="17957"/>
                  </a:lnTo>
                  <a:lnTo>
                    <a:pt x="14359" y="17308"/>
                  </a:lnTo>
                  <a:cubicBezTo>
                    <a:pt x="14291" y="17285"/>
                    <a:pt x="14222" y="17274"/>
                    <a:pt x="14154" y="17274"/>
                  </a:cubicBezTo>
                  <a:cubicBezTo>
                    <a:pt x="13906" y="17274"/>
                    <a:pt x="13673" y="17420"/>
                    <a:pt x="13571" y="17659"/>
                  </a:cubicBezTo>
                  <a:lnTo>
                    <a:pt x="12777" y="19501"/>
                  </a:lnTo>
                  <a:lnTo>
                    <a:pt x="11354" y="16272"/>
                  </a:lnTo>
                  <a:cubicBezTo>
                    <a:pt x="12599" y="15911"/>
                    <a:pt x="13743" y="15263"/>
                    <a:pt x="14691" y="14379"/>
                  </a:cubicBezTo>
                  <a:close/>
                  <a:moveTo>
                    <a:pt x="9061" y="0"/>
                  </a:moveTo>
                  <a:cubicBezTo>
                    <a:pt x="4497" y="0"/>
                    <a:pt x="785" y="3732"/>
                    <a:pt x="785" y="8318"/>
                  </a:cubicBezTo>
                  <a:cubicBezTo>
                    <a:pt x="783" y="10138"/>
                    <a:pt x="1383" y="11907"/>
                    <a:pt x="2494" y="13349"/>
                  </a:cubicBezTo>
                  <a:lnTo>
                    <a:pt x="102" y="18768"/>
                  </a:lnTo>
                  <a:cubicBezTo>
                    <a:pt x="1" y="19000"/>
                    <a:pt x="46" y="19268"/>
                    <a:pt x="216" y="19455"/>
                  </a:cubicBezTo>
                  <a:lnTo>
                    <a:pt x="216" y="19456"/>
                  </a:lnTo>
                  <a:cubicBezTo>
                    <a:pt x="339" y="19589"/>
                    <a:pt x="510" y="19662"/>
                    <a:pt x="686" y="19662"/>
                  </a:cubicBezTo>
                  <a:cubicBezTo>
                    <a:pt x="755" y="19662"/>
                    <a:pt x="824" y="19651"/>
                    <a:pt x="891" y="19628"/>
                  </a:cubicBezTo>
                  <a:lnTo>
                    <a:pt x="3616" y="18702"/>
                  </a:lnTo>
                  <a:lnTo>
                    <a:pt x="4755" y="21346"/>
                  </a:lnTo>
                  <a:cubicBezTo>
                    <a:pt x="4856" y="21577"/>
                    <a:pt x="5085" y="21729"/>
                    <a:pt x="5337" y="21729"/>
                  </a:cubicBezTo>
                  <a:lnTo>
                    <a:pt x="5340" y="21729"/>
                  </a:lnTo>
                  <a:cubicBezTo>
                    <a:pt x="5593" y="21729"/>
                    <a:pt x="5822" y="21581"/>
                    <a:pt x="5922" y="21350"/>
                  </a:cubicBezTo>
                  <a:lnTo>
                    <a:pt x="8047" y="16532"/>
                  </a:lnTo>
                  <a:cubicBezTo>
                    <a:pt x="8384" y="16573"/>
                    <a:pt x="8723" y="16594"/>
                    <a:pt x="9062" y="16594"/>
                  </a:cubicBezTo>
                  <a:cubicBezTo>
                    <a:pt x="9400" y="16594"/>
                    <a:pt x="9739" y="16573"/>
                    <a:pt x="10076" y="16532"/>
                  </a:cubicBezTo>
                  <a:lnTo>
                    <a:pt x="12200" y="21350"/>
                  </a:lnTo>
                  <a:cubicBezTo>
                    <a:pt x="12302" y="21581"/>
                    <a:pt x="12529" y="21729"/>
                    <a:pt x="12782" y="21729"/>
                  </a:cubicBezTo>
                  <a:lnTo>
                    <a:pt x="12785" y="21729"/>
                  </a:lnTo>
                  <a:cubicBezTo>
                    <a:pt x="13039" y="21729"/>
                    <a:pt x="13266" y="21577"/>
                    <a:pt x="13367" y="21346"/>
                  </a:cubicBezTo>
                  <a:lnTo>
                    <a:pt x="14506" y="18702"/>
                  </a:lnTo>
                  <a:lnTo>
                    <a:pt x="17232" y="19628"/>
                  </a:lnTo>
                  <a:cubicBezTo>
                    <a:pt x="17299" y="19651"/>
                    <a:pt x="17368" y="19662"/>
                    <a:pt x="17437" y="19662"/>
                  </a:cubicBezTo>
                  <a:cubicBezTo>
                    <a:pt x="17612" y="19662"/>
                    <a:pt x="17784" y="19589"/>
                    <a:pt x="17906" y="19455"/>
                  </a:cubicBezTo>
                  <a:cubicBezTo>
                    <a:pt x="18076" y="19269"/>
                    <a:pt x="18121" y="19000"/>
                    <a:pt x="18019" y="18768"/>
                  </a:cubicBezTo>
                  <a:lnTo>
                    <a:pt x="15628" y="13349"/>
                  </a:lnTo>
                  <a:cubicBezTo>
                    <a:pt x="16738" y="11908"/>
                    <a:pt x="17339" y="10139"/>
                    <a:pt x="17338" y="8318"/>
                  </a:cubicBezTo>
                  <a:cubicBezTo>
                    <a:pt x="17338" y="3732"/>
                    <a:pt x="13625" y="0"/>
                    <a:pt x="90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102"/>
            <p:cNvSpPr/>
            <p:nvPr/>
          </p:nvSpPr>
          <p:spPr>
            <a:xfrm>
              <a:off x="3477553" y="3425446"/>
              <a:ext cx="142036" cy="132613"/>
            </a:xfrm>
            <a:custGeom>
              <a:avLst/>
              <a:gdLst/>
              <a:ahLst/>
              <a:cxnLst/>
              <a:rect l="l" t="t" r="r" b="b"/>
              <a:pathLst>
                <a:path w="8769" h="8186" extrusionOk="0">
                  <a:moveTo>
                    <a:pt x="4456" y="2077"/>
                  </a:moveTo>
                  <a:lnTo>
                    <a:pt x="5008" y="3194"/>
                  </a:lnTo>
                  <a:cubicBezTo>
                    <a:pt x="5101" y="3381"/>
                    <a:pt x="5279" y="3512"/>
                    <a:pt x="5487" y="3543"/>
                  </a:cubicBezTo>
                  <a:lnTo>
                    <a:pt x="6722" y="3722"/>
                  </a:lnTo>
                  <a:lnTo>
                    <a:pt x="5828" y="4592"/>
                  </a:lnTo>
                  <a:cubicBezTo>
                    <a:pt x="5678" y="4738"/>
                    <a:pt x="5609" y="4948"/>
                    <a:pt x="5645" y="5155"/>
                  </a:cubicBezTo>
                  <a:lnTo>
                    <a:pt x="5855" y="6384"/>
                  </a:lnTo>
                  <a:lnTo>
                    <a:pt x="4753" y="5804"/>
                  </a:lnTo>
                  <a:cubicBezTo>
                    <a:pt x="4659" y="5755"/>
                    <a:pt x="4557" y="5731"/>
                    <a:pt x="4456" y="5731"/>
                  </a:cubicBezTo>
                  <a:cubicBezTo>
                    <a:pt x="4354" y="5731"/>
                    <a:pt x="4252" y="5755"/>
                    <a:pt x="4160" y="5804"/>
                  </a:cubicBezTo>
                  <a:lnTo>
                    <a:pt x="3056" y="6384"/>
                  </a:lnTo>
                  <a:lnTo>
                    <a:pt x="3267" y="5155"/>
                  </a:lnTo>
                  <a:cubicBezTo>
                    <a:pt x="3302" y="4948"/>
                    <a:pt x="3234" y="4738"/>
                    <a:pt x="3084" y="4592"/>
                  </a:cubicBezTo>
                  <a:lnTo>
                    <a:pt x="2191" y="3722"/>
                  </a:lnTo>
                  <a:lnTo>
                    <a:pt x="3424" y="3543"/>
                  </a:lnTo>
                  <a:cubicBezTo>
                    <a:pt x="3632" y="3512"/>
                    <a:pt x="3810" y="3381"/>
                    <a:pt x="3904" y="3194"/>
                  </a:cubicBezTo>
                  <a:lnTo>
                    <a:pt x="4456" y="2077"/>
                  </a:lnTo>
                  <a:close/>
                  <a:moveTo>
                    <a:pt x="4456" y="1"/>
                  </a:moveTo>
                  <a:cubicBezTo>
                    <a:pt x="4229" y="1"/>
                    <a:pt x="4002" y="119"/>
                    <a:pt x="3886" y="355"/>
                  </a:cubicBezTo>
                  <a:lnTo>
                    <a:pt x="2911" y="2329"/>
                  </a:lnTo>
                  <a:lnTo>
                    <a:pt x="731" y="2647"/>
                  </a:lnTo>
                  <a:cubicBezTo>
                    <a:pt x="210" y="2722"/>
                    <a:pt x="1" y="3364"/>
                    <a:pt x="379" y="3732"/>
                  </a:cubicBezTo>
                  <a:lnTo>
                    <a:pt x="1955" y="5270"/>
                  </a:lnTo>
                  <a:lnTo>
                    <a:pt x="1583" y="7440"/>
                  </a:lnTo>
                  <a:cubicBezTo>
                    <a:pt x="1512" y="7851"/>
                    <a:pt x="1839" y="8186"/>
                    <a:pt x="2210" y="8186"/>
                  </a:cubicBezTo>
                  <a:cubicBezTo>
                    <a:pt x="2308" y="8186"/>
                    <a:pt x="2409" y="8162"/>
                    <a:pt x="2507" y="8111"/>
                  </a:cubicBezTo>
                  <a:lnTo>
                    <a:pt x="4456" y="7087"/>
                  </a:lnTo>
                  <a:lnTo>
                    <a:pt x="6404" y="8111"/>
                  </a:lnTo>
                  <a:cubicBezTo>
                    <a:pt x="6502" y="8162"/>
                    <a:pt x="6603" y="8186"/>
                    <a:pt x="6701" y="8186"/>
                  </a:cubicBezTo>
                  <a:cubicBezTo>
                    <a:pt x="7072" y="8186"/>
                    <a:pt x="7399" y="7851"/>
                    <a:pt x="7329" y="7440"/>
                  </a:cubicBezTo>
                  <a:lnTo>
                    <a:pt x="6956" y="5270"/>
                  </a:lnTo>
                  <a:lnTo>
                    <a:pt x="8533" y="3732"/>
                  </a:lnTo>
                  <a:cubicBezTo>
                    <a:pt x="8707" y="3564"/>
                    <a:pt x="8769" y="3310"/>
                    <a:pt x="8693" y="3080"/>
                  </a:cubicBezTo>
                  <a:cubicBezTo>
                    <a:pt x="8619" y="2849"/>
                    <a:pt x="8419" y="2681"/>
                    <a:pt x="8180" y="2647"/>
                  </a:cubicBezTo>
                  <a:lnTo>
                    <a:pt x="6000" y="2329"/>
                  </a:lnTo>
                  <a:lnTo>
                    <a:pt x="5027" y="355"/>
                  </a:lnTo>
                  <a:cubicBezTo>
                    <a:pt x="4909" y="119"/>
                    <a:pt x="4683" y="1"/>
                    <a:pt x="4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0" name="Google Shape;810;p102"/>
          <p:cNvGrpSpPr/>
          <p:nvPr/>
        </p:nvGrpSpPr>
        <p:grpSpPr>
          <a:xfrm>
            <a:off x="6887189" y="2051600"/>
            <a:ext cx="288071" cy="345478"/>
            <a:chOff x="3402947" y="3362898"/>
            <a:chExt cx="293531" cy="352026"/>
          </a:xfrm>
        </p:grpSpPr>
        <p:sp>
          <p:nvSpPr>
            <p:cNvPr id="811" name="Google Shape;811;p102"/>
            <p:cNvSpPr/>
            <p:nvPr/>
          </p:nvSpPr>
          <p:spPr>
            <a:xfrm>
              <a:off x="3402947" y="3362898"/>
              <a:ext cx="293531" cy="352026"/>
            </a:xfrm>
            <a:custGeom>
              <a:avLst/>
              <a:gdLst/>
              <a:ahLst/>
              <a:cxnLst/>
              <a:rect l="l" t="t" r="r" b="b"/>
              <a:pathLst>
                <a:path w="18122" h="21730" extrusionOk="0">
                  <a:moveTo>
                    <a:pt x="9061" y="1273"/>
                  </a:moveTo>
                  <a:cubicBezTo>
                    <a:pt x="12922" y="1273"/>
                    <a:pt x="16065" y="4433"/>
                    <a:pt x="16065" y="8320"/>
                  </a:cubicBezTo>
                  <a:cubicBezTo>
                    <a:pt x="16065" y="12181"/>
                    <a:pt x="12923" y="15322"/>
                    <a:pt x="9061" y="15322"/>
                  </a:cubicBezTo>
                  <a:cubicBezTo>
                    <a:pt x="5200" y="15322"/>
                    <a:pt x="2058" y="12181"/>
                    <a:pt x="2058" y="8320"/>
                  </a:cubicBezTo>
                  <a:cubicBezTo>
                    <a:pt x="2058" y="4434"/>
                    <a:pt x="5200" y="1273"/>
                    <a:pt x="9061" y="1273"/>
                  </a:cubicBezTo>
                  <a:close/>
                  <a:moveTo>
                    <a:pt x="3432" y="14380"/>
                  </a:moveTo>
                  <a:cubicBezTo>
                    <a:pt x="4381" y="15264"/>
                    <a:pt x="5524" y="15912"/>
                    <a:pt x="6770" y="16272"/>
                  </a:cubicBezTo>
                  <a:lnTo>
                    <a:pt x="5348" y="19501"/>
                  </a:lnTo>
                  <a:lnTo>
                    <a:pt x="4554" y="17659"/>
                  </a:lnTo>
                  <a:cubicBezTo>
                    <a:pt x="4450" y="17420"/>
                    <a:pt x="4216" y="17274"/>
                    <a:pt x="3968" y="17274"/>
                  </a:cubicBezTo>
                  <a:cubicBezTo>
                    <a:pt x="3900" y="17274"/>
                    <a:pt x="3831" y="17285"/>
                    <a:pt x="3764" y="17308"/>
                  </a:cubicBezTo>
                  <a:lnTo>
                    <a:pt x="1853" y="17957"/>
                  </a:lnTo>
                  <a:lnTo>
                    <a:pt x="1853" y="17957"/>
                  </a:lnTo>
                  <a:lnTo>
                    <a:pt x="3432" y="14380"/>
                  </a:lnTo>
                  <a:close/>
                  <a:moveTo>
                    <a:pt x="14691" y="14379"/>
                  </a:moveTo>
                  <a:lnTo>
                    <a:pt x="16269" y="17957"/>
                  </a:lnTo>
                  <a:lnTo>
                    <a:pt x="14359" y="17308"/>
                  </a:lnTo>
                  <a:cubicBezTo>
                    <a:pt x="14291" y="17285"/>
                    <a:pt x="14222" y="17274"/>
                    <a:pt x="14154" y="17274"/>
                  </a:cubicBezTo>
                  <a:cubicBezTo>
                    <a:pt x="13906" y="17274"/>
                    <a:pt x="13673" y="17420"/>
                    <a:pt x="13571" y="17659"/>
                  </a:cubicBezTo>
                  <a:lnTo>
                    <a:pt x="12777" y="19501"/>
                  </a:lnTo>
                  <a:lnTo>
                    <a:pt x="11354" y="16272"/>
                  </a:lnTo>
                  <a:cubicBezTo>
                    <a:pt x="12599" y="15911"/>
                    <a:pt x="13743" y="15263"/>
                    <a:pt x="14691" y="14379"/>
                  </a:cubicBezTo>
                  <a:close/>
                  <a:moveTo>
                    <a:pt x="9061" y="0"/>
                  </a:moveTo>
                  <a:cubicBezTo>
                    <a:pt x="4497" y="0"/>
                    <a:pt x="785" y="3732"/>
                    <a:pt x="785" y="8318"/>
                  </a:cubicBezTo>
                  <a:cubicBezTo>
                    <a:pt x="783" y="10138"/>
                    <a:pt x="1383" y="11907"/>
                    <a:pt x="2494" y="13349"/>
                  </a:cubicBezTo>
                  <a:lnTo>
                    <a:pt x="102" y="18768"/>
                  </a:lnTo>
                  <a:cubicBezTo>
                    <a:pt x="1" y="19000"/>
                    <a:pt x="46" y="19268"/>
                    <a:pt x="216" y="19455"/>
                  </a:cubicBezTo>
                  <a:lnTo>
                    <a:pt x="216" y="19456"/>
                  </a:lnTo>
                  <a:cubicBezTo>
                    <a:pt x="339" y="19589"/>
                    <a:pt x="510" y="19662"/>
                    <a:pt x="686" y="19662"/>
                  </a:cubicBezTo>
                  <a:cubicBezTo>
                    <a:pt x="755" y="19662"/>
                    <a:pt x="824" y="19651"/>
                    <a:pt x="891" y="19628"/>
                  </a:cubicBezTo>
                  <a:lnTo>
                    <a:pt x="3616" y="18702"/>
                  </a:lnTo>
                  <a:lnTo>
                    <a:pt x="4755" y="21346"/>
                  </a:lnTo>
                  <a:cubicBezTo>
                    <a:pt x="4856" y="21577"/>
                    <a:pt x="5085" y="21729"/>
                    <a:pt x="5337" y="21729"/>
                  </a:cubicBezTo>
                  <a:lnTo>
                    <a:pt x="5340" y="21729"/>
                  </a:lnTo>
                  <a:cubicBezTo>
                    <a:pt x="5593" y="21729"/>
                    <a:pt x="5822" y="21581"/>
                    <a:pt x="5922" y="21350"/>
                  </a:cubicBezTo>
                  <a:lnTo>
                    <a:pt x="8047" y="16532"/>
                  </a:lnTo>
                  <a:cubicBezTo>
                    <a:pt x="8384" y="16573"/>
                    <a:pt x="8723" y="16594"/>
                    <a:pt x="9062" y="16594"/>
                  </a:cubicBezTo>
                  <a:cubicBezTo>
                    <a:pt x="9400" y="16594"/>
                    <a:pt x="9739" y="16573"/>
                    <a:pt x="10076" y="16532"/>
                  </a:cubicBezTo>
                  <a:lnTo>
                    <a:pt x="12200" y="21350"/>
                  </a:lnTo>
                  <a:cubicBezTo>
                    <a:pt x="12302" y="21581"/>
                    <a:pt x="12529" y="21729"/>
                    <a:pt x="12782" y="21729"/>
                  </a:cubicBezTo>
                  <a:lnTo>
                    <a:pt x="12785" y="21729"/>
                  </a:lnTo>
                  <a:cubicBezTo>
                    <a:pt x="13039" y="21729"/>
                    <a:pt x="13266" y="21577"/>
                    <a:pt x="13367" y="21346"/>
                  </a:cubicBezTo>
                  <a:lnTo>
                    <a:pt x="14506" y="18702"/>
                  </a:lnTo>
                  <a:lnTo>
                    <a:pt x="17232" y="19628"/>
                  </a:lnTo>
                  <a:cubicBezTo>
                    <a:pt x="17299" y="19651"/>
                    <a:pt x="17368" y="19662"/>
                    <a:pt x="17437" y="19662"/>
                  </a:cubicBezTo>
                  <a:cubicBezTo>
                    <a:pt x="17612" y="19662"/>
                    <a:pt x="17784" y="19589"/>
                    <a:pt x="17906" y="19455"/>
                  </a:cubicBezTo>
                  <a:cubicBezTo>
                    <a:pt x="18076" y="19269"/>
                    <a:pt x="18121" y="19000"/>
                    <a:pt x="18019" y="18768"/>
                  </a:cubicBezTo>
                  <a:lnTo>
                    <a:pt x="15628" y="13349"/>
                  </a:lnTo>
                  <a:cubicBezTo>
                    <a:pt x="16738" y="11908"/>
                    <a:pt x="17339" y="10139"/>
                    <a:pt x="17338" y="8318"/>
                  </a:cubicBezTo>
                  <a:cubicBezTo>
                    <a:pt x="17338" y="3732"/>
                    <a:pt x="13625" y="0"/>
                    <a:pt x="90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102"/>
            <p:cNvSpPr/>
            <p:nvPr/>
          </p:nvSpPr>
          <p:spPr>
            <a:xfrm>
              <a:off x="3477553" y="3425446"/>
              <a:ext cx="142036" cy="132613"/>
            </a:xfrm>
            <a:custGeom>
              <a:avLst/>
              <a:gdLst/>
              <a:ahLst/>
              <a:cxnLst/>
              <a:rect l="l" t="t" r="r" b="b"/>
              <a:pathLst>
                <a:path w="8769" h="8186" extrusionOk="0">
                  <a:moveTo>
                    <a:pt x="4456" y="2077"/>
                  </a:moveTo>
                  <a:lnTo>
                    <a:pt x="5008" y="3194"/>
                  </a:lnTo>
                  <a:cubicBezTo>
                    <a:pt x="5101" y="3381"/>
                    <a:pt x="5279" y="3512"/>
                    <a:pt x="5487" y="3543"/>
                  </a:cubicBezTo>
                  <a:lnTo>
                    <a:pt x="6722" y="3722"/>
                  </a:lnTo>
                  <a:lnTo>
                    <a:pt x="5828" y="4592"/>
                  </a:lnTo>
                  <a:cubicBezTo>
                    <a:pt x="5678" y="4738"/>
                    <a:pt x="5609" y="4948"/>
                    <a:pt x="5645" y="5155"/>
                  </a:cubicBezTo>
                  <a:lnTo>
                    <a:pt x="5855" y="6384"/>
                  </a:lnTo>
                  <a:lnTo>
                    <a:pt x="4753" y="5804"/>
                  </a:lnTo>
                  <a:cubicBezTo>
                    <a:pt x="4659" y="5755"/>
                    <a:pt x="4557" y="5731"/>
                    <a:pt x="4456" y="5731"/>
                  </a:cubicBezTo>
                  <a:cubicBezTo>
                    <a:pt x="4354" y="5731"/>
                    <a:pt x="4252" y="5755"/>
                    <a:pt x="4160" y="5804"/>
                  </a:cubicBezTo>
                  <a:lnTo>
                    <a:pt x="3056" y="6384"/>
                  </a:lnTo>
                  <a:lnTo>
                    <a:pt x="3267" y="5155"/>
                  </a:lnTo>
                  <a:cubicBezTo>
                    <a:pt x="3302" y="4948"/>
                    <a:pt x="3234" y="4738"/>
                    <a:pt x="3084" y="4592"/>
                  </a:cubicBezTo>
                  <a:lnTo>
                    <a:pt x="2191" y="3722"/>
                  </a:lnTo>
                  <a:lnTo>
                    <a:pt x="3424" y="3543"/>
                  </a:lnTo>
                  <a:cubicBezTo>
                    <a:pt x="3632" y="3512"/>
                    <a:pt x="3810" y="3381"/>
                    <a:pt x="3904" y="3194"/>
                  </a:cubicBezTo>
                  <a:lnTo>
                    <a:pt x="4456" y="2077"/>
                  </a:lnTo>
                  <a:close/>
                  <a:moveTo>
                    <a:pt x="4456" y="1"/>
                  </a:moveTo>
                  <a:cubicBezTo>
                    <a:pt x="4229" y="1"/>
                    <a:pt x="4002" y="119"/>
                    <a:pt x="3886" y="355"/>
                  </a:cubicBezTo>
                  <a:lnTo>
                    <a:pt x="2911" y="2329"/>
                  </a:lnTo>
                  <a:lnTo>
                    <a:pt x="731" y="2647"/>
                  </a:lnTo>
                  <a:cubicBezTo>
                    <a:pt x="210" y="2722"/>
                    <a:pt x="1" y="3364"/>
                    <a:pt x="379" y="3732"/>
                  </a:cubicBezTo>
                  <a:lnTo>
                    <a:pt x="1955" y="5270"/>
                  </a:lnTo>
                  <a:lnTo>
                    <a:pt x="1583" y="7440"/>
                  </a:lnTo>
                  <a:cubicBezTo>
                    <a:pt x="1512" y="7851"/>
                    <a:pt x="1839" y="8186"/>
                    <a:pt x="2210" y="8186"/>
                  </a:cubicBezTo>
                  <a:cubicBezTo>
                    <a:pt x="2308" y="8186"/>
                    <a:pt x="2409" y="8162"/>
                    <a:pt x="2507" y="8111"/>
                  </a:cubicBezTo>
                  <a:lnTo>
                    <a:pt x="4456" y="7087"/>
                  </a:lnTo>
                  <a:lnTo>
                    <a:pt x="6404" y="8111"/>
                  </a:lnTo>
                  <a:cubicBezTo>
                    <a:pt x="6502" y="8162"/>
                    <a:pt x="6603" y="8186"/>
                    <a:pt x="6701" y="8186"/>
                  </a:cubicBezTo>
                  <a:cubicBezTo>
                    <a:pt x="7072" y="8186"/>
                    <a:pt x="7399" y="7851"/>
                    <a:pt x="7329" y="7440"/>
                  </a:cubicBezTo>
                  <a:lnTo>
                    <a:pt x="6956" y="5270"/>
                  </a:lnTo>
                  <a:lnTo>
                    <a:pt x="8533" y="3732"/>
                  </a:lnTo>
                  <a:cubicBezTo>
                    <a:pt x="8707" y="3564"/>
                    <a:pt x="8769" y="3310"/>
                    <a:pt x="8693" y="3080"/>
                  </a:cubicBezTo>
                  <a:cubicBezTo>
                    <a:pt x="8619" y="2849"/>
                    <a:pt x="8419" y="2681"/>
                    <a:pt x="8180" y="2647"/>
                  </a:cubicBezTo>
                  <a:lnTo>
                    <a:pt x="6000" y="2329"/>
                  </a:lnTo>
                  <a:lnTo>
                    <a:pt x="5027" y="355"/>
                  </a:lnTo>
                  <a:cubicBezTo>
                    <a:pt x="4909" y="119"/>
                    <a:pt x="4683" y="1"/>
                    <a:pt x="4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7" name="Google Shape;817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572000" cy="5887424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103"/>
          <p:cNvSpPr txBox="1">
            <a:spLocks noGrp="1"/>
          </p:cNvSpPr>
          <p:nvPr>
            <p:ph type="title"/>
          </p:nvPr>
        </p:nvSpPr>
        <p:spPr>
          <a:xfrm>
            <a:off x="4793475" y="1811850"/>
            <a:ext cx="4191000" cy="151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i="1" u="sng">
                <a:solidFill>
                  <a:schemeClr val="lt2"/>
                </a:solidFill>
              </a:rPr>
              <a:t>Social impact 1:</a:t>
            </a:r>
            <a:endParaRPr sz="3000" b="1" i="1" u="sng">
              <a:solidFill>
                <a:schemeClr val="lt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lt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2"/>
                </a:solidFill>
              </a:rPr>
              <a:t>PRESERVE VIETNAM TRADITIONAL ART &amp; CULTURAL VALUES</a:t>
            </a:r>
            <a:endParaRPr sz="3000" b="1">
              <a:solidFill>
                <a:schemeClr val="l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104"/>
          <p:cNvSpPr/>
          <p:nvPr/>
        </p:nvSpPr>
        <p:spPr>
          <a:xfrm>
            <a:off x="371550" y="262525"/>
            <a:ext cx="8400900" cy="4217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4" name="Google Shape;824;p104"/>
          <p:cNvSpPr txBox="1"/>
          <p:nvPr/>
        </p:nvSpPr>
        <p:spPr>
          <a:xfrm>
            <a:off x="845025" y="761925"/>
            <a:ext cx="7542000" cy="63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highlight>
                  <a:schemeClr val="lt1"/>
                </a:highlight>
                <a:latin typeface="Golos Text"/>
                <a:ea typeface="Golos Text"/>
                <a:cs typeface="Golos Text"/>
                <a:sym typeface="Golos Text"/>
              </a:rPr>
              <a:t>MAYPAPERFLOWER</a:t>
            </a:r>
            <a:r>
              <a:rPr lang="en" sz="1500" b="1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rPr>
              <a:t> </a:t>
            </a:r>
            <a:r>
              <a:rPr lang="en">
                <a:latin typeface="Golos Text"/>
                <a:ea typeface="Golos Text"/>
                <a:cs typeface="Golos Text"/>
                <a:sym typeface="Golos Text"/>
              </a:rPr>
              <a:t>wants to be the </a:t>
            </a:r>
            <a:r>
              <a:rPr lang="en" b="1" i="1">
                <a:solidFill>
                  <a:schemeClr val="lt2"/>
                </a:solidFill>
                <a:latin typeface="Golos Text"/>
                <a:ea typeface="Golos Text"/>
                <a:cs typeface="Golos Text"/>
                <a:sym typeface="Golos Text"/>
              </a:rPr>
              <a:t>first business</a:t>
            </a:r>
            <a:r>
              <a:rPr lang="en">
                <a:latin typeface="Golos Text"/>
                <a:ea typeface="Golos Text"/>
                <a:cs typeface="Golos Text"/>
                <a:sym typeface="Golos Text"/>
              </a:rPr>
              <a:t> in Vietnam to rebuild this market by creating products that combine: </a:t>
            </a:r>
            <a:endParaRPr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825" name="Google Shape;825;p104"/>
          <p:cNvSpPr/>
          <p:nvPr/>
        </p:nvSpPr>
        <p:spPr>
          <a:xfrm>
            <a:off x="799275" y="1659750"/>
            <a:ext cx="3633300" cy="912000"/>
          </a:xfrm>
          <a:prstGeom prst="flowChartAlternate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FFFF"/>
                </a:solidFill>
                <a:latin typeface="Golos Text"/>
                <a:ea typeface="Golos Text"/>
                <a:cs typeface="Golos Text"/>
                <a:sym typeface="Golos Text"/>
              </a:rPr>
              <a:t>Modern demand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26" name="Google Shape;826;p104"/>
          <p:cNvSpPr/>
          <p:nvPr/>
        </p:nvSpPr>
        <p:spPr>
          <a:xfrm>
            <a:off x="4834800" y="1659750"/>
            <a:ext cx="3633300" cy="912000"/>
          </a:xfrm>
          <a:prstGeom prst="flowChartAlternateProcess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2"/>
                </a:solidFill>
                <a:latin typeface="Golos Text"/>
                <a:ea typeface="Golos Text"/>
                <a:cs typeface="Golos Text"/>
                <a:sym typeface="Golos Text"/>
              </a:rPr>
              <a:t>Traditional techniques</a:t>
            </a:r>
            <a:endParaRPr/>
          </a:p>
        </p:txBody>
      </p:sp>
      <p:sp>
        <p:nvSpPr>
          <p:cNvPr id="827" name="Google Shape;827;p104"/>
          <p:cNvSpPr/>
          <p:nvPr/>
        </p:nvSpPr>
        <p:spPr>
          <a:xfrm>
            <a:off x="2053800" y="2964500"/>
            <a:ext cx="953100" cy="531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104"/>
          <p:cNvSpPr txBox="1"/>
          <p:nvPr/>
        </p:nvSpPr>
        <p:spPr>
          <a:xfrm>
            <a:off x="3249400" y="2907050"/>
            <a:ext cx="4371300" cy="64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chemeClr val="lt1"/>
                </a:highlight>
                <a:latin typeface="Golos Text"/>
                <a:ea typeface="Golos Text"/>
                <a:cs typeface="Golos Text"/>
                <a:sym typeface="Golos Text"/>
              </a:rPr>
              <a:t>R</a:t>
            </a:r>
            <a:r>
              <a:rPr lang="en" sz="1500">
                <a:latin typeface="Golos Text"/>
                <a:ea typeface="Golos Text"/>
                <a:cs typeface="Golos Text"/>
                <a:sym typeface="Golos Text"/>
              </a:rPr>
              <a:t>aise international awareness about the importance of country’s cultural values</a:t>
            </a:r>
            <a:endParaRPr sz="1500"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829" name="Google Shape;829;p104"/>
          <p:cNvSpPr/>
          <p:nvPr/>
        </p:nvSpPr>
        <p:spPr>
          <a:xfrm>
            <a:off x="1189050" y="3612350"/>
            <a:ext cx="1818000" cy="531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104"/>
          <p:cNvSpPr txBox="1"/>
          <p:nvPr/>
        </p:nvSpPr>
        <p:spPr>
          <a:xfrm>
            <a:off x="3293725" y="3670400"/>
            <a:ext cx="4371300" cy="41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Golos Text"/>
                <a:ea typeface="Golos Text"/>
                <a:cs typeface="Golos Text"/>
                <a:sym typeface="Golos Text"/>
              </a:rPr>
              <a:t>SDG 11: SUSTAINABLE COMMUNITY</a:t>
            </a:r>
            <a:endParaRPr sz="1500" b="1">
              <a:latin typeface="Golos Text"/>
              <a:ea typeface="Golos Text"/>
              <a:cs typeface="Golos Text"/>
              <a:sym typeface="Golos Tex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5" name="Google Shape;835;p105"/>
          <p:cNvPicPr preferRelativeResize="0"/>
          <p:nvPr/>
        </p:nvPicPr>
        <p:blipFill rotWithShape="1">
          <a:blip r:embed="rId3">
            <a:alphaModFix/>
          </a:blip>
          <a:srcRect l="3540" t="1300" b="17411"/>
          <a:stretch/>
        </p:blipFill>
        <p:spPr>
          <a:xfrm>
            <a:off x="0" y="-131575"/>
            <a:ext cx="9144003" cy="5275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105"/>
          <p:cNvPicPr preferRelativeResize="0"/>
          <p:nvPr/>
        </p:nvPicPr>
        <p:blipFill rotWithShape="1">
          <a:blip r:embed="rId4">
            <a:alphaModFix/>
          </a:blip>
          <a:srcRect l="690" t="61846" r="-690" b="12476"/>
          <a:stretch/>
        </p:blipFill>
        <p:spPr>
          <a:xfrm>
            <a:off x="-9075" y="3423000"/>
            <a:ext cx="9260099" cy="1760950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105"/>
          <p:cNvSpPr/>
          <p:nvPr/>
        </p:nvSpPr>
        <p:spPr>
          <a:xfrm>
            <a:off x="720000" y="510824"/>
            <a:ext cx="7704000" cy="3568800"/>
          </a:xfrm>
          <a:prstGeom prst="rect">
            <a:avLst/>
          </a:prstGeom>
          <a:solidFill>
            <a:srgbClr val="EEEEEE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8" name="Google Shape;838;p105"/>
          <p:cNvSpPr txBox="1">
            <a:spLocks noGrp="1"/>
          </p:cNvSpPr>
          <p:nvPr>
            <p:ph type="subTitle" idx="1"/>
          </p:nvPr>
        </p:nvSpPr>
        <p:spPr>
          <a:xfrm>
            <a:off x="900075" y="742850"/>
            <a:ext cx="7441800" cy="53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2000" b="1">
                <a:solidFill>
                  <a:srgbClr val="000000"/>
                </a:solidFill>
              </a:rPr>
              <a:t>It’s hard for other business to copy our solution because: </a:t>
            </a:r>
            <a:r>
              <a:rPr lang="en" sz="2000">
                <a:solidFill>
                  <a:srgbClr val="000000"/>
                </a:solidFill>
              </a:rPr>
              <a:t>  </a:t>
            </a:r>
            <a:endParaRPr sz="2000">
              <a:solidFill>
                <a:srgbClr val="000000"/>
              </a:solidFill>
            </a:endParaRPr>
          </a:p>
        </p:txBody>
      </p:sp>
      <p:sp>
        <p:nvSpPr>
          <p:cNvPr id="839" name="Google Shape;839;p105"/>
          <p:cNvSpPr txBox="1">
            <a:spLocks noGrp="1"/>
          </p:cNvSpPr>
          <p:nvPr>
            <p:ph type="subTitle" idx="4294967295"/>
          </p:nvPr>
        </p:nvSpPr>
        <p:spPr>
          <a:xfrm>
            <a:off x="2233987" y="1427962"/>
            <a:ext cx="2810400" cy="11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It requires:</a:t>
            </a:r>
            <a:endParaRPr sz="1500"/>
          </a:p>
          <a:p>
            <a:pPr marL="457200" lvl="0" indent="-323850" algn="l" rtl="0">
              <a:spcBef>
                <a:spcPts val="16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Local resources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Expertise related to paper flower arts</a:t>
            </a:r>
            <a:endParaRPr sz="1500"/>
          </a:p>
        </p:txBody>
      </p:sp>
      <p:sp>
        <p:nvSpPr>
          <p:cNvPr id="840" name="Google Shape;840;p105"/>
          <p:cNvSpPr txBox="1">
            <a:spLocks noGrp="1"/>
          </p:cNvSpPr>
          <p:nvPr>
            <p:ph type="subTitle" idx="4294967295"/>
          </p:nvPr>
        </p:nvSpPr>
        <p:spPr>
          <a:xfrm>
            <a:off x="2233987" y="2794762"/>
            <a:ext cx="2810400" cy="11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Maypaperflower already had trademark registration</a:t>
            </a:r>
            <a:endParaRPr sz="1500"/>
          </a:p>
        </p:txBody>
      </p:sp>
      <p:sp>
        <p:nvSpPr>
          <p:cNvPr id="841" name="Google Shape;841;p105"/>
          <p:cNvSpPr/>
          <p:nvPr/>
        </p:nvSpPr>
        <p:spPr>
          <a:xfrm>
            <a:off x="1751738" y="1605263"/>
            <a:ext cx="338400" cy="103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p105"/>
          <p:cNvSpPr/>
          <p:nvPr/>
        </p:nvSpPr>
        <p:spPr>
          <a:xfrm>
            <a:off x="1751738" y="2933063"/>
            <a:ext cx="338400" cy="103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43" name="Google Shape;843;p10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09538" y="1274750"/>
            <a:ext cx="1782725" cy="1002775"/>
          </a:xfrm>
          <a:prstGeom prst="rect">
            <a:avLst/>
          </a:prstGeom>
          <a:noFill/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44" name="Google Shape;844;p10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09550" y="2480287"/>
            <a:ext cx="1594775" cy="1284675"/>
          </a:xfrm>
          <a:prstGeom prst="rect">
            <a:avLst/>
          </a:prstGeom>
          <a:noFill/>
          <a:ln>
            <a:noFill/>
          </a:ln>
          <a:effectLst>
            <a:outerShdw blurRad="442913" dist="171450" dir="3180000" algn="bl" rotWithShape="0">
              <a:srgbClr val="666666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" name="Google Shape;849;p106"/>
          <p:cNvPicPr preferRelativeResize="0"/>
          <p:nvPr/>
        </p:nvPicPr>
        <p:blipFill rotWithShape="1">
          <a:blip r:embed="rId3">
            <a:alphaModFix/>
          </a:blip>
          <a:srcRect l="18792" r="18792"/>
          <a:stretch/>
        </p:blipFill>
        <p:spPr>
          <a:xfrm>
            <a:off x="1" y="0"/>
            <a:ext cx="4572001" cy="5887425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106"/>
          <p:cNvSpPr txBox="1">
            <a:spLocks noGrp="1"/>
          </p:cNvSpPr>
          <p:nvPr>
            <p:ph type="title"/>
          </p:nvPr>
        </p:nvSpPr>
        <p:spPr>
          <a:xfrm>
            <a:off x="4991025" y="2297950"/>
            <a:ext cx="3955500" cy="112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1" i="1">
              <a:solidFill>
                <a:schemeClr val="lt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lt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i="1" u="sng">
                <a:solidFill>
                  <a:schemeClr val="lt2"/>
                </a:solidFill>
              </a:rPr>
              <a:t>Social impact 2:</a:t>
            </a:r>
            <a:endParaRPr sz="3000" b="1" i="1" u="sng">
              <a:solidFill>
                <a:schemeClr val="lt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u="sng">
              <a:solidFill>
                <a:schemeClr val="lt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2"/>
                </a:solidFill>
              </a:rPr>
              <a:t>CREATE JOB OPPORTUNITIES</a:t>
            </a:r>
            <a:endParaRPr sz="3000" b="1">
              <a:solidFill>
                <a:schemeClr val="l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5" name="Google Shape;85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10725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56" name="Google Shape;856;p107"/>
          <p:cNvSpPr/>
          <p:nvPr/>
        </p:nvSpPr>
        <p:spPr>
          <a:xfrm>
            <a:off x="720000" y="413725"/>
            <a:ext cx="7704000" cy="2833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7" name="Google Shape;857;p107"/>
          <p:cNvSpPr txBox="1">
            <a:spLocks noGrp="1"/>
          </p:cNvSpPr>
          <p:nvPr>
            <p:ph type="subTitle" idx="4294967295"/>
          </p:nvPr>
        </p:nvSpPr>
        <p:spPr>
          <a:xfrm>
            <a:off x="4572000" y="1416550"/>
            <a:ext cx="3955500" cy="15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" sz="1500">
                <a:solidFill>
                  <a:srgbClr val="000000"/>
                </a:solidFill>
              </a:rPr>
              <a:t>Flexible working opportunities</a:t>
            </a:r>
            <a:endParaRPr sz="1500">
              <a:solidFill>
                <a:srgbClr val="000000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" sz="1500">
                <a:solidFill>
                  <a:srgbClr val="000000"/>
                </a:solidFill>
              </a:rPr>
              <a:t>Specialized training suited to individuals</a:t>
            </a:r>
            <a:endParaRPr sz="1500">
              <a:solidFill>
                <a:srgbClr val="000000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" sz="1500">
                <a:solidFill>
                  <a:srgbClr val="000000"/>
                </a:solidFill>
              </a:rPr>
              <a:t>Suitable working positions</a:t>
            </a:r>
            <a:endParaRPr sz="1500">
              <a:solidFill>
                <a:srgbClr val="000000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" sz="1500">
                <a:solidFill>
                  <a:srgbClr val="000000"/>
                </a:solidFill>
              </a:rPr>
              <a:t>Equal income</a:t>
            </a:r>
            <a:endParaRPr sz="1500">
              <a:solidFill>
                <a:srgbClr val="000000"/>
              </a:solidFill>
            </a:endParaRPr>
          </a:p>
        </p:txBody>
      </p:sp>
      <p:sp>
        <p:nvSpPr>
          <p:cNvPr id="858" name="Google Shape;858;p107"/>
          <p:cNvSpPr txBox="1">
            <a:spLocks noGrp="1"/>
          </p:cNvSpPr>
          <p:nvPr>
            <p:ph type="subTitle" idx="3"/>
          </p:nvPr>
        </p:nvSpPr>
        <p:spPr>
          <a:xfrm>
            <a:off x="1444627" y="1430500"/>
            <a:ext cx="29292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Vietnamese artists</a:t>
            </a:r>
            <a:endParaRPr sz="2000" b="1"/>
          </a:p>
        </p:txBody>
      </p:sp>
      <p:sp>
        <p:nvSpPr>
          <p:cNvPr id="859" name="Google Shape;859;p107"/>
          <p:cNvSpPr txBox="1">
            <a:spLocks noGrp="1"/>
          </p:cNvSpPr>
          <p:nvPr>
            <p:ph type="title"/>
          </p:nvPr>
        </p:nvSpPr>
        <p:spPr>
          <a:xfrm>
            <a:off x="1599375" y="1989388"/>
            <a:ext cx="3803400" cy="99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2"/>
                </a:solidFill>
              </a:rPr>
              <a:t>Disadvantaged people (especially women)</a:t>
            </a:r>
            <a:endParaRPr sz="2000" b="1">
              <a:solidFill>
                <a:schemeClr val="lt2"/>
              </a:solidFill>
            </a:endParaRPr>
          </a:p>
        </p:txBody>
      </p:sp>
      <p:sp>
        <p:nvSpPr>
          <p:cNvPr id="860" name="Google Shape;860;p107"/>
          <p:cNvSpPr txBox="1">
            <a:spLocks noGrp="1"/>
          </p:cNvSpPr>
          <p:nvPr>
            <p:ph type="title"/>
          </p:nvPr>
        </p:nvSpPr>
        <p:spPr>
          <a:xfrm>
            <a:off x="720000" y="5622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Job opportunities for: </a:t>
            </a:r>
            <a:endParaRPr b="1" u="sng"/>
          </a:p>
        </p:txBody>
      </p:sp>
      <p:sp>
        <p:nvSpPr>
          <p:cNvPr id="861" name="Google Shape;861;p107"/>
          <p:cNvSpPr/>
          <p:nvPr/>
        </p:nvSpPr>
        <p:spPr>
          <a:xfrm>
            <a:off x="1008875" y="1646800"/>
            <a:ext cx="324300" cy="2073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107"/>
          <p:cNvSpPr/>
          <p:nvPr/>
        </p:nvSpPr>
        <p:spPr>
          <a:xfrm>
            <a:off x="1008875" y="2105350"/>
            <a:ext cx="324300" cy="2073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7" name="Google Shape;867;p108"/>
          <p:cNvPicPr preferRelativeResize="0"/>
          <p:nvPr/>
        </p:nvPicPr>
        <p:blipFill rotWithShape="1">
          <a:blip r:embed="rId3">
            <a:alphaModFix/>
          </a:blip>
          <a:srcRect l="41823"/>
          <a:stretch/>
        </p:blipFill>
        <p:spPr>
          <a:xfrm>
            <a:off x="4637750" y="0"/>
            <a:ext cx="4506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8" name="Google Shape;868;p108"/>
          <p:cNvSpPr/>
          <p:nvPr/>
        </p:nvSpPr>
        <p:spPr>
          <a:xfrm>
            <a:off x="595150" y="848725"/>
            <a:ext cx="6094500" cy="3398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" name="Google Shape;869;p108"/>
          <p:cNvSpPr txBox="1">
            <a:spLocks noGrp="1"/>
          </p:cNvSpPr>
          <p:nvPr>
            <p:ph type="title"/>
          </p:nvPr>
        </p:nvSpPr>
        <p:spPr>
          <a:xfrm>
            <a:off x="1771400" y="1434700"/>
            <a:ext cx="4078800" cy="118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SDG 10:</a:t>
            </a:r>
            <a:endParaRPr sz="3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Reduce inequalities</a:t>
            </a:r>
            <a:endParaRPr sz="3000"/>
          </a:p>
        </p:txBody>
      </p:sp>
      <p:cxnSp>
        <p:nvCxnSpPr>
          <p:cNvPr id="870" name="Google Shape;870;p108"/>
          <p:cNvCxnSpPr/>
          <p:nvPr/>
        </p:nvCxnSpPr>
        <p:spPr>
          <a:xfrm>
            <a:off x="1669000" y="1586925"/>
            <a:ext cx="0" cy="8268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71" name="Google Shape;871;p108"/>
          <p:cNvSpPr/>
          <p:nvPr/>
        </p:nvSpPr>
        <p:spPr>
          <a:xfrm rot="10800000" flipH="1">
            <a:off x="932125" y="1624800"/>
            <a:ext cx="630000" cy="6957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37501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108"/>
          <p:cNvSpPr txBox="1">
            <a:spLocks noGrp="1"/>
          </p:cNvSpPr>
          <p:nvPr>
            <p:ph type="subTitle" idx="4294967295"/>
          </p:nvPr>
        </p:nvSpPr>
        <p:spPr>
          <a:xfrm>
            <a:off x="1610025" y="2761450"/>
            <a:ext cx="3955500" cy="11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After survey,</a:t>
            </a:r>
            <a:endParaRPr sz="1500">
              <a:solidFill>
                <a:srgbClr val="000000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" sz="1500">
                <a:solidFill>
                  <a:srgbClr val="000000"/>
                </a:solidFill>
              </a:rPr>
              <a:t>All workers are satisfied</a:t>
            </a:r>
            <a:endParaRPr sz="1500">
              <a:solidFill>
                <a:srgbClr val="000000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" sz="1500">
                <a:solidFill>
                  <a:srgbClr val="000000"/>
                </a:solidFill>
              </a:rPr>
              <a:t>Government are happy</a:t>
            </a:r>
            <a:endParaRPr sz="150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109"/>
          <p:cNvSpPr txBox="1">
            <a:spLocks noGrp="1"/>
          </p:cNvSpPr>
          <p:nvPr>
            <p:ph type="title"/>
          </p:nvPr>
        </p:nvSpPr>
        <p:spPr>
          <a:xfrm>
            <a:off x="4761150" y="1667250"/>
            <a:ext cx="4314000" cy="180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i="1" u="sng">
                <a:solidFill>
                  <a:schemeClr val="lt2"/>
                </a:solidFill>
              </a:rPr>
              <a:t>Social impact 3</a:t>
            </a:r>
            <a:endParaRPr sz="2500" b="1" i="1" u="sng">
              <a:solidFill>
                <a:schemeClr val="l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lt2"/>
                </a:solidFill>
              </a:rPr>
              <a:t>ORIENT CUSTOMERS TO USE ECO-FRIENDLY PRODUCTS</a:t>
            </a:r>
            <a:endParaRPr sz="2500" b="1">
              <a:solidFill>
                <a:schemeClr val="lt2"/>
              </a:solidFill>
            </a:endParaRPr>
          </a:p>
        </p:txBody>
      </p:sp>
      <p:pic>
        <p:nvPicPr>
          <p:cNvPr id="878" name="Google Shape;878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51450" y="0"/>
            <a:ext cx="662344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3" name="Google Shape;883;p11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9338" b="19099"/>
          <a:stretch/>
        </p:blipFill>
        <p:spPr>
          <a:xfrm>
            <a:off x="4167900" y="204000"/>
            <a:ext cx="4604099" cy="2195998"/>
          </a:xfrm>
          <a:prstGeom prst="rect">
            <a:avLst/>
          </a:prstGeom>
        </p:spPr>
      </p:pic>
      <p:sp>
        <p:nvSpPr>
          <p:cNvPr id="884" name="Google Shape;884;p110"/>
          <p:cNvSpPr txBox="1">
            <a:spLocks noGrp="1"/>
          </p:cNvSpPr>
          <p:nvPr>
            <p:ph type="subTitle" idx="4294967295"/>
          </p:nvPr>
        </p:nvSpPr>
        <p:spPr>
          <a:xfrm>
            <a:off x="396025" y="1261800"/>
            <a:ext cx="3051000" cy="26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5"/>
                </a:solidFill>
              </a:rPr>
              <a:t>All art pieces are made from papers given by suppliers with </a:t>
            </a:r>
            <a:r>
              <a:rPr lang="en" sz="1600" b="1">
                <a:solidFill>
                  <a:schemeClr val="accent5"/>
                </a:solidFill>
              </a:rPr>
              <a:t>FSC qualifications.</a:t>
            </a:r>
            <a:endParaRPr sz="1600" b="1">
              <a:solidFill>
                <a:schemeClr val="accent5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600" b="1">
              <a:solidFill>
                <a:schemeClr val="accent5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en" sz="1600">
                <a:solidFill>
                  <a:schemeClr val="accent5"/>
                </a:solidFill>
              </a:rPr>
              <a:t>FSC certification in Vietnam is only available at some of the largest factories in Vietnam for wood import.</a:t>
            </a:r>
            <a:endParaRPr sz="1600">
              <a:solidFill>
                <a:schemeClr val="accent5"/>
              </a:solidFill>
            </a:endParaRPr>
          </a:p>
        </p:txBody>
      </p:sp>
      <p:pic>
        <p:nvPicPr>
          <p:cNvPr id="885" name="Google Shape;885;p11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t="14527" b="14535"/>
          <a:stretch/>
        </p:blipFill>
        <p:spPr>
          <a:xfrm>
            <a:off x="4167900" y="2636400"/>
            <a:ext cx="4604099" cy="21959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" name="Google Shape;890;p11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4244" b="14244"/>
          <a:stretch/>
        </p:blipFill>
        <p:spPr>
          <a:xfrm>
            <a:off x="4167900" y="539500"/>
            <a:ext cx="2009952" cy="1916426"/>
          </a:xfrm>
          <a:prstGeom prst="rect">
            <a:avLst/>
          </a:prstGeom>
        </p:spPr>
      </p:pic>
      <p:sp>
        <p:nvSpPr>
          <p:cNvPr id="891" name="Google Shape;891;p111"/>
          <p:cNvSpPr txBox="1">
            <a:spLocks noGrp="1"/>
          </p:cNvSpPr>
          <p:nvPr>
            <p:ph type="subTitle" idx="4294967295"/>
          </p:nvPr>
        </p:nvSpPr>
        <p:spPr>
          <a:xfrm>
            <a:off x="114925" y="1183575"/>
            <a:ext cx="3516900" cy="15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●"/>
            </a:pPr>
            <a:r>
              <a:rPr lang="en" sz="1500">
                <a:solidFill>
                  <a:schemeClr val="accent6"/>
                </a:solidFill>
              </a:rPr>
              <a:t>Papers made from r</a:t>
            </a:r>
            <a:r>
              <a:rPr lang="en" sz="1500" b="1">
                <a:solidFill>
                  <a:schemeClr val="accent6"/>
                </a:solidFill>
              </a:rPr>
              <a:t>edundant substances</a:t>
            </a:r>
            <a:r>
              <a:rPr lang="en" sz="1500">
                <a:solidFill>
                  <a:schemeClr val="accent6"/>
                </a:solidFill>
              </a:rPr>
              <a:t> such as banana trees trunks, etc</a:t>
            </a:r>
            <a:endParaRPr sz="1500">
              <a:solidFill>
                <a:schemeClr val="accent6"/>
              </a:solidFill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500">
              <a:solidFill>
                <a:schemeClr val="accent6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00"/>
              <a:buChar char="●"/>
            </a:pPr>
            <a:r>
              <a:rPr lang="en" sz="1500">
                <a:solidFill>
                  <a:schemeClr val="accent6"/>
                </a:solidFill>
              </a:rPr>
              <a:t>Art frames made from </a:t>
            </a:r>
            <a:r>
              <a:rPr lang="en" sz="1500" b="1">
                <a:solidFill>
                  <a:schemeClr val="accent6"/>
                </a:solidFill>
              </a:rPr>
              <a:t>solid</a:t>
            </a:r>
            <a:r>
              <a:rPr lang="en" sz="1500" b="1">
                <a:solidFill>
                  <a:schemeClr val="accent5"/>
                </a:solidFill>
              </a:rPr>
              <a:t> pine</a:t>
            </a:r>
            <a:r>
              <a:rPr lang="en" sz="1500">
                <a:solidFill>
                  <a:schemeClr val="accent5"/>
                </a:solidFill>
              </a:rPr>
              <a:t>: Longevous and reusable</a:t>
            </a:r>
            <a:endParaRPr sz="1500">
              <a:solidFill>
                <a:schemeClr val="accent5"/>
              </a:solidFill>
            </a:endParaRPr>
          </a:p>
        </p:txBody>
      </p:sp>
      <p:sp>
        <p:nvSpPr>
          <p:cNvPr id="892" name="Google Shape;892;p111"/>
          <p:cNvSpPr txBox="1"/>
          <p:nvPr/>
        </p:nvSpPr>
        <p:spPr>
          <a:xfrm>
            <a:off x="666925" y="3432325"/>
            <a:ext cx="3041100" cy="9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1500">
                <a:solidFill>
                  <a:schemeClr val="accent5"/>
                </a:solidFill>
                <a:latin typeface="Golos Text"/>
                <a:ea typeface="Golos Text"/>
                <a:cs typeface="Golos Text"/>
                <a:sym typeface="Golos Text"/>
              </a:rPr>
              <a:t>With all that, we’re making art </a:t>
            </a:r>
            <a:r>
              <a:rPr lang="en" sz="1500" b="1" i="1">
                <a:solidFill>
                  <a:schemeClr val="accent5"/>
                </a:solidFill>
                <a:latin typeface="Golos Text"/>
                <a:ea typeface="Golos Text"/>
                <a:cs typeface="Golos Text"/>
                <a:sym typeface="Golos Text"/>
              </a:rPr>
              <a:t>consumption and production</a:t>
            </a:r>
            <a:r>
              <a:rPr lang="en" sz="1500">
                <a:solidFill>
                  <a:schemeClr val="accent5"/>
                </a:solidFill>
                <a:latin typeface="Golos Text"/>
                <a:ea typeface="Golos Text"/>
                <a:cs typeface="Golos Text"/>
                <a:sym typeface="Golos Text"/>
              </a:rPr>
              <a:t> more </a:t>
            </a:r>
            <a:r>
              <a:rPr lang="en" sz="1500" b="1" i="1">
                <a:solidFill>
                  <a:schemeClr val="accent5"/>
                </a:solidFill>
                <a:latin typeface="Golos Text"/>
                <a:ea typeface="Golos Text"/>
                <a:cs typeface="Golos Text"/>
                <a:sym typeface="Golos Text"/>
              </a:rPr>
              <a:t>sustainable</a:t>
            </a:r>
            <a:r>
              <a:rPr lang="en" sz="1500">
                <a:solidFill>
                  <a:schemeClr val="accent5"/>
                </a:solidFill>
                <a:latin typeface="Golos Text"/>
                <a:ea typeface="Golos Text"/>
                <a:cs typeface="Golos Text"/>
                <a:sym typeface="Golos Text"/>
              </a:rPr>
              <a:t>.</a:t>
            </a:r>
            <a:endParaRPr sz="1500">
              <a:solidFill>
                <a:schemeClr val="accent5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893" name="Google Shape;893;p111"/>
          <p:cNvSpPr/>
          <p:nvPr/>
        </p:nvSpPr>
        <p:spPr>
          <a:xfrm rot="10800000" flipH="1">
            <a:off x="114925" y="3657500"/>
            <a:ext cx="552000" cy="36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</a:endParaRPr>
          </a:p>
        </p:txBody>
      </p:sp>
      <p:pic>
        <p:nvPicPr>
          <p:cNvPr id="894" name="Google Shape;894;p11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t="14244" b="14244"/>
          <a:stretch/>
        </p:blipFill>
        <p:spPr>
          <a:xfrm>
            <a:off x="6558250" y="539500"/>
            <a:ext cx="2009952" cy="1916426"/>
          </a:xfrm>
          <a:prstGeom prst="rect">
            <a:avLst/>
          </a:prstGeom>
        </p:spPr>
      </p:pic>
      <p:pic>
        <p:nvPicPr>
          <p:cNvPr id="895" name="Google Shape;895;p11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l="15128" r="15121"/>
          <a:stretch/>
        </p:blipFill>
        <p:spPr>
          <a:xfrm>
            <a:off x="6558250" y="2881550"/>
            <a:ext cx="2009953" cy="1916426"/>
          </a:xfrm>
          <a:prstGeom prst="rect">
            <a:avLst/>
          </a:prstGeom>
        </p:spPr>
      </p:pic>
      <p:pic>
        <p:nvPicPr>
          <p:cNvPr id="896" name="Google Shape;896;p11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6">
            <a:alphaModFix/>
          </a:blip>
          <a:srcRect t="7405" b="29186"/>
          <a:stretch/>
        </p:blipFill>
        <p:spPr>
          <a:xfrm>
            <a:off x="4167900" y="2881538"/>
            <a:ext cx="2009951" cy="19164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" name="Google Shape;901;p112"/>
          <p:cNvPicPr preferRelativeResize="0"/>
          <p:nvPr/>
        </p:nvPicPr>
        <p:blipFill rotWithShape="1">
          <a:blip r:embed="rId3">
            <a:alphaModFix/>
          </a:blip>
          <a:srcRect t="53447" b="3650"/>
          <a:stretch/>
        </p:blipFill>
        <p:spPr>
          <a:xfrm>
            <a:off x="-545375" y="2637575"/>
            <a:ext cx="9821024" cy="30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p112"/>
          <p:cNvSpPr/>
          <p:nvPr/>
        </p:nvSpPr>
        <p:spPr>
          <a:xfrm>
            <a:off x="1478075" y="539500"/>
            <a:ext cx="6408300" cy="3018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3" name="Google Shape;903;p112"/>
          <p:cNvSpPr txBox="1">
            <a:spLocks noGrp="1"/>
          </p:cNvSpPr>
          <p:nvPr>
            <p:ph type="title"/>
          </p:nvPr>
        </p:nvSpPr>
        <p:spPr>
          <a:xfrm>
            <a:off x="2096900" y="2246425"/>
            <a:ext cx="5789700" cy="99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u="sng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MAYPAPERFLOWER</a:t>
            </a:r>
            <a:r>
              <a:rPr lang="en" sz="2500" b="1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:</a:t>
            </a:r>
            <a:endParaRPr sz="2500" b="1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Unique, distinctive, strong vision-oriented social entrepreneur</a:t>
            </a:r>
            <a:endParaRPr sz="2500" b="1" dirty="0"/>
          </a:p>
        </p:txBody>
      </p:sp>
      <p:sp>
        <p:nvSpPr>
          <p:cNvPr id="904" name="Google Shape;904;p112"/>
          <p:cNvSpPr txBox="1">
            <a:spLocks noGrp="1"/>
          </p:cNvSpPr>
          <p:nvPr>
            <p:ph type="subTitle" idx="1"/>
          </p:nvPr>
        </p:nvSpPr>
        <p:spPr>
          <a:xfrm>
            <a:off x="2096900" y="1070925"/>
            <a:ext cx="5350200" cy="7252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Our beneficiaries include </a:t>
            </a:r>
            <a:r>
              <a:rPr lang="en" sz="1200" dirty="0">
                <a:solidFill>
                  <a:schemeClr val="accent5"/>
                </a:solidFill>
              </a:rPr>
              <a:t>women, disadvantaged people, Vietnamese artists, art traditions, art factories, and our customers who want to use nontoxic art pieces</a:t>
            </a:r>
            <a:endParaRPr sz="1200" dirty="0">
              <a:solidFill>
                <a:schemeClr val="accent5"/>
              </a:solidFill>
            </a:endParaRPr>
          </a:p>
        </p:txBody>
      </p:sp>
      <p:cxnSp>
        <p:nvCxnSpPr>
          <p:cNvPr id="905" name="Google Shape;905;p112"/>
          <p:cNvCxnSpPr/>
          <p:nvPr/>
        </p:nvCxnSpPr>
        <p:spPr>
          <a:xfrm>
            <a:off x="1969100" y="2052325"/>
            <a:ext cx="1200" cy="1191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13"/>
          <p:cNvSpPr/>
          <p:nvPr/>
        </p:nvSpPr>
        <p:spPr>
          <a:xfrm>
            <a:off x="0" y="1690500"/>
            <a:ext cx="9144000" cy="17625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1" name="Google Shape;911;p113"/>
          <p:cNvSpPr txBox="1"/>
          <p:nvPr/>
        </p:nvSpPr>
        <p:spPr>
          <a:xfrm>
            <a:off x="369575" y="2054250"/>
            <a:ext cx="13488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01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TEAM &amp; BUSINESS INTRODUCTION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912" name="Google Shape;912;p113"/>
          <p:cNvSpPr txBox="1"/>
          <p:nvPr/>
        </p:nvSpPr>
        <p:spPr>
          <a:xfrm>
            <a:off x="7529048" y="2054250"/>
            <a:ext cx="1455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05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STAKEHOLDERS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913" name="Google Shape;913;p113"/>
          <p:cNvSpPr txBox="1"/>
          <p:nvPr/>
        </p:nvSpPr>
        <p:spPr>
          <a:xfrm>
            <a:off x="3252451" y="2054250"/>
            <a:ext cx="18624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03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CURRENT SOLUTION LANDSCAPE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914" name="Google Shape;914;p113"/>
          <p:cNvSpPr/>
          <p:nvPr/>
        </p:nvSpPr>
        <p:spPr>
          <a:xfrm>
            <a:off x="5114838" y="1297200"/>
            <a:ext cx="2308200" cy="25491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5" name="Google Shape;915;p113"/>
          <p:cNvSpPr txBox="1"/>
          <p:nvPr/>
        </p:nvSpPr>
        <p:spPr>
          <a:xfrm>
            <a:off x="1811350" y="2054250"/>
            <a:ext cx="15693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02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OUR TARGETED</a:t>
            </a:r>
            <a:endParaRPr sz="900" b="1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SOCIAL ISSUES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916" name="Google Shape;916;p113"/>
          <p:cNvSpPr txBox="1"/>
          <p:nvPr/>
        </p:nvSpPr>
        <p:spPr>
          <a:xfrm>
            <a:off x="5330700" y="1948350"/>
            <a:ext cx="18765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chemeClr val="accent6"/>
                </a:solidFill>
              </a:rPr>
              <a:t>04</a:t>
            </a:r>
            <a:endParaRPr sz="43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6"/>
                </a:solidFill>
              </a:rPr>
              <a:t>OUR SOLUTION</a:t>
            </a:r>
            <a:endParaRPr sz="1700" b="1">
              <a:solidFill>
                <a:schemeClr val="accent6"/>
              </a:solidFill>
            </a:endParaRPr>
          </a:p>
        </p:txBody>
      </p:sp>
      <p:sp>
        <p:nvSpPr>
          <p:cNvPr id="917" name="Google Shape;917;p113"/>
          <p:cNvSpPr txBox="1">
            <a:spLocks noGrp="1"/>
          </p:cNvSpPr>
          <p:nvPr>
            <p:ph type="title"/>
          </p:nvPr>
        </p:nvSpPr>
        <p:spPr>
          <a:xfrm>
            <a:off x="716700" y="545075"/>
            <a:ext cx="771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u="sng">
                <a:latin typeface="Arial"/>
                <a:ea typeface="Arial"/>
                <a:cs typeface="Arial"/>
                <a:sym typeface="Arial"/>
              </a:rPr>
              <a:t>TABLE OF CONTENTS</a:t>
            </a:r>
            <a:endParaRPr sz="4000" b="1" u="sng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114"/>
          <p:cNvSpPr/>
          <p:nvPr/>
        </p:nvSpPr>
        <p:spPr>
          <a:xfrm>
            <a:off x="0" y="1690500"/>
            <a:ext cx="9144000" cy="17625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3" name="Google Shape;923;p114"/>
          <p:cNvSpPr txBox="1"/>
          <p:nvPr/>
        </p:nvSpPr>
        <p:spPr>
          <a:xfrm>
            <a:off x="369575" y="2054250"/>
            <a:ext cx="13488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01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TEAM &amp; BUSINESS INTRODUCTION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924" name="Google Shape;924;p114"/>
          <p:cNvSpPr txBox="1"/>
          <p:nvPr/>
        </p:nvSpPr>
        <p:spPr>
          <a:xfrm>
            <a:off x="3252451" y="2054250"/>
            <a:ext cx="18624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03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CURRENT SOLUTION LANDSCAPE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925" name="Google Shape;925;p114"/>
          <p:cNvSpPr txBox="1"/>
          <p:nvPr/>
        </p:nvSpPr>
        <p:spPr>
          <a:xfrm>
            <a:off x="1811350" y="2054250"/>
            <a:ext cx="15693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02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OUR TARGETED</a:t>
            </a:r>
            <a:endParaRPr sz="900" b="1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SOCIAL ISSUES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926" name="Google Shape;926;p114"/>
          <p:cNvSpPr txBox="1"/>
          <p:nvPr/>
        </p:nvSpPr>
        <p:spPr>
          <a:xfrm>
            <a:off x="4954623" y="2054250"/>
            <a:ext cx="1455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6"/>
                </a:solidFill>
              </a:rPr>
              <a:t>04</a:t>
            </a:r>
            <a:endParaRPr sz="35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6"/>
                </a:solidFill>
              </a:rPr>
              <a:t>OUR SOLUTION</a:t>
            </a:r>
            <a:endParaRPr sz="900" b="1">
              <a:solidFill>
                <a:schemeClr val="accent6"/>
              </a:solidFill>
            </a:endParaRPr>
          </a:p>
        </p:txBody>
      </p:sp>
      <p:sp>
        <p:nvSpPr>
          <p:cNvPr id="927" name="Google Shape;927;p114"/>
          <p:cNvSpPr/>
          <p:nvPr/>
        </p:nvSpPr>
        <p:spPr>
          <a:xfrm>
            <a:off x="6490313" y="1297200"/>
            <a:ext cx="2308200" cy="25491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8" name="Google Shape;928;p114"/>
          <p:cNvSpPr txBox="1"/>
          <p:nvPr/>
        </p:nvSpPr>
        <p:spPr>
          <a:xfrm>
            <a:off x="6615113" y="1948350"/>
            <a:ext cx="20586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chemeClr val="accent6"/>
                </a:solidFill>
              </a:rPr>
              <a:t>05</a:t>
            </a:r>
            <a:endParaRPr sz="4300" b="1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accent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6"/>
                </a:solidFill>
              </a:rPr>
              <a:t>STAKEHOLDERS</a:t>
            </a:r>
            <a:endParaRPr sz="1700" b="1">
              <a:solidFill>
                <a:schemeClr val="accent6"/>
              </a:solidFill>
            </a:endParaRPr>
          </a:p>
        </p:txBody>
      </p:sp>
      <p:sp>
        <p:nvSpPr>
          <p:cNvPr id="929" name="Google Shape;929;p114"/>
          <p:cNvSpPr txBox="1">
            <a:spLocks noGrp="1"/>
          </p:cNvSpPr>
          <p:nvPr>
            <p:ph type="title"/>
          </p:nvPr>
        </p:nvSpPr>
        <p:spPr>
          <a:xfrm>
            <a:off x="716700" y="545075"/>
            <a:ext cx="771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u="sng">
                <a:latin typeface="Arial"/>
                <a:ea typeface="Arial"/>
                <a:cs typeface="Arial"/>
                <a:sym typeface="Arial"/>
              </a:rPr>
              <a:t>TABLE OF CONTENTS</a:t>
            </a:r>
            <a:endParaRPr sz="4000" b="1" u="sng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4" name="Google Shape;934;p115"/>
          <p:cNvPicPr preferRelativeResize="0"/>
          <p:nvPr/>
        </p:nvPicPr>
        <p:blipFill rotWithShape="1">
          <a:blip r:embed="rId3">
            <a:alphaModFix/>
          </a:blip>
          <a:srcRect t="45699"/>
          <a:stretch/>
        </p:blipFill>
        <p:spPr>
          <a:xfrm>
            <a:off x="0" y="1"/>
            <a:ext cx="9144000" cy="2571751"/>
          </a:xfrm>
          <a:prstGeom prst="rect">
            <a:avLst/>
          </a:prstGeom>
          <a:noFill/>
          <a:ln>
            <a:noFill/>
          </a:ln>
        </p:spPr>
      </p:pic>
      <p:sp>
        <p:nvSpPr>
          <p:cNvPr id="935" name="Google Shape;935;p115"/>
          <p:cNvSpPr/>
          <p:nvPr/>
        </p:nvSpPr>
        <p:spPr>
          <a:xfrm>
            <a:off x="720000" y="581300"/>
            <a:ext cx="7704000" cy="3990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6" name="Google Shape;936;p115"/>
          <p:cNvSpPr txBox="1">
            <a:spLocks noGrp="1"/>
          </p:cNvSpPr>
          <p:nvPr>
            <p:ph type="title"/>
          </p:nvPr>
        </p:nvSpPr>
        <p:spPr>
          <a:xfrm>
            <a:off x="567161" y="9313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OUR VISION</a:t>
            </a:r>
            <a:endParaRPr b="1" u="sng"/>
          </a:p>
        </p:txBody>
      </p:sp>
      <p:sp>
        <p:nvSpPr>
          <p:cNvPr id="937" name="Google Shape;937;p115"/>
          <p:cNvSpPr txBox="1">
            <a:spLocks noGrp="1"/>
          </p:cNvSpPr>
          <p:nvPr>
            <p:ph type="subTitle" idx="1"/>
          </p:nvPr>
        </p:nvSpPr>
        <p:spPr>
          <a:xfrm>
            <a:off x="4947903" y="3311087"/>
            <a:ext cx="2684100" cy="138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Diversifying the product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938" name="Google Shape;938;p115"/>
          <p:cNvSpPr txBox="1">
            <a:spLocks noGrp="1"/>
          </p:cNvSpPr>
          <p:nvPr>
            <p:ph type="subTitle" idx="2"/>
          </p:nvPr>
        </p:nvSpPr>
        <p:spPr>
          <a:xfrm>
            <a:off x="1512001" y="3311087"/>
            <a:ext cx="2684100" cy="138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Expanding the market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939" name="Google Shape;939;p115"/>
          <p:cNvSpPr txBox="1">
            <a:spLocks noGrp="1"/>
          </p:cNvSpPr>
          <p:nvPr>
            <p:ph type="subTitle" idx="3"/>
          </p:nvPr>
        </p:nvSpPr>
        <p:spPr>
          <a:xfrm>
            <a:off x="1511988" y="2697491"/>
            <a:ext cx="2684100" cy="62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</a:t>
            </a:r>
            <a:endParaRPr/>
          </a:p>
        </p:txBody>
      </p:sp>
      <p:sp>
        <p:nvSpPr>
          <p:cNvPr id="940" name="Google Shape;940;p115"/>
          <p:cNvSpPr txBox="1">
            <a:spLocks noGrp="1"/>
          </p:cNvSpPr>
          <p:nvPr>
            <p:ph type="subTitle" idx="4"/>
          </p:nvPr>
        </p:nvSpPr>
        <p:spPr>
          <a:xfrm>
            <a:off x="4947889" y="2687661"/>
            <a:ext cx="2684100" cy="62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</a:t>
            </a:r>
            <a:endParaRPr/>
          </a:p>
        </p:txBody>
      </p:sp>
      <p:sp>
        <p:nvSpPr>
          <p:cNvPr id="941" name="Google Shape;941;p115"/>
          <p:cNvSpPr/>
          <p:nvPr/>
        </p:nvSpPr>
        <p:spPr>
          <a:xfrm>
            <a:off x="5935100" y="2088213"/>
            <a:ext cx="618000" cy="6387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2" name="Google Shape;942;p115"/>
          <p:cNvSpPr/>
          <p:nvPr/>
        </p:nvSpPr>
        <p:spPr>
          <a:xfrm>
            <a:off x="2590882" y="2088213"/>
            <a:ext cx="618000" cy="6387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43" name="Google Shape;943;p115"/>
          <p:cNvGrpSpPr/>
          <p:nvPr/>
        </p:nvGrpSpPr>
        <p:grpSpPr>
          <a:xfrm>
            <a:off x="2763256" y="2229178"/>
            <a:ext cx="365586" cy="372852"/>
            <a:chOff x="-6713450" y="2397900"/>
            <a:chExt cx="295375" cy="291450"/>
          </a:xfrm>
        </p:grpSpPr>
        <p:sp>
          <p:nvSpPr>
            <p:cNvPr id="944" name="Google Shape;944;p115"/>
            <p:cNvSpPr/>
            <p:nvPr/>
          </p:nvSpPr>
          <p:spPr>
            <a:xfrm>
              <a:off x="-6628400" y="2465650"/>
              <a:ext cx="69350" cy="17350"/>
            </a:xfrm>
            <a:custGeom>
              <a:avLst/>
              <a:gdLst/>
              <a:ahLst/>
              <a:cxnLst/>
              <a:rect l="l" t="t" r="r" b="b"/>
              <a:pathLst>
                <a:path w="2774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lnTo>
                    <a:pt x="2427" y="693"/>
                  </a:lnTo>
                  <a:cubicBezTo>
                    <a:pt x="2616" y="693"/>
                    <a:pt x="2773" y="536"/>
                    <a:pt x="2773" y="347"/>
                  </a:cubicBezTo>
                  <a:cubicBezTo>
                    <a:pt x="2773" y="158"/>
                    <a:pt x="2616" y="0"/>
                    <a:pt x="24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115"/>
            <p:cNvSpPr/>
            <p:nvPr/>
          </p:nvSpPr>
          <p:spPr>
            <a:xfrm>
              <a:off x="-6713450" y="2397900"/>
              <a:ext cx="295375" cy="291450"/>
            </a:xfrm>
            <a:custGeom>
              <a:avLst/>
              <a:gdLst/>
              <a:ahLst/>
              <a:cxnLst/>
              <a:rect l="l" t="t" r="r" b="b"/>
              <a:pathLst>
                <a:path w="11815" h="11658" extrusionOk="0">
                  <a:moveTo>
                    <a:pt x="2048" y="1167"/>
                  </a:moveTo>
                  <a:lnTo>
                    <a:pt x="2048" y="2017"/>
                  </a:lnTo>
                  <a:lnTo>
                    <a:pt x="1166" y="2017"/>
                  </a:lnTo>
                  <a:lnTo>
                    <a:pt x="2048" y="1167"/>
                  </a:lnTo>
                  <a:close/>
                  <a:moveTo>
                    <a:pt x="10330" y="2773"/>
                  </a:moveTo>
                  <a:cubicBezTo>
                    <a:pt x="10507" y="2773"/>
                    <a:pt x="10680" y="2836"/>
                    <a:pt x="10806" y="2962"/>
                  </a:cubicBezTo>
                  <a:cubicBezTo>
                    <a:pt x="11058" y="3246"/>
                    <a:pt x="11058" y="3687"/>
                    <a:pt x="10775" y="3908"/>
                  </a:cubicBezTo>
                  <a:lnTo>
                    <a:pt x="10176" y="4506"/>
                  </a:lnTo>
                  <a:lnTo>
                    <a:pt x="9231" y="3561"/>
                  </a:lnTo>
                  <a:lnTo>
                    <a:pt x="9830" y="2962"/>
                  </a:lnTo>
                  <a:cubicBezTo>
                    <a:pt x="9972" y="2836"/>
                    <a:pt x="10153" y="2773"/>
                    <a:pt x="10330" y="2773"/>
                  </a:cubicBezTo>
                  <a:close/>
                  <a:moveTo>
                    <a:pt x="8727" y="4034"/>
                  </a:moveTo>
                  <a:lnTo>
                    <a:pt x="9672" y="4979"/>
                  </a:lnTo>
                  <a:cubicBezTo>
                    <a:pt x="8538" y="6207"/>
                    <a:pt x="7026" y="7688"/>
                    <a:pt x="5892" y="8854"/>
                  </a:cubicBezTo>
                  <a:lnTo>
                    <a:pt x="4915" y="7846"/>
                  </a:lnTo>
                  <a:lnTo>
                    <a:pt x="8727" y="4034"/>
                  </a:lnTo>
                  <a:close/>
                  <a:moveTo>
                    <a:pt x="4600" y="8539"/>
                  </a:moveTo>
                  <a:lnTo>
                    <a:pt x="5230" y="9169"/>
                  </a:lnTo>
                  <a:lnTo>
                    <a:pt x="4285" y="9421"/>
                  </a:lnTo>
                  <a:cubicBezTo>
                    <a:pt x="4348" y="9232"/>
                    <a:pt x="4505" y="8728"/>
                    <a:pt x="4600" y="8539"/>
                  </a:cubicBezTo>
                  <a:close/>
                  <a:moveTo>
                    <a:pt x="7908" y="694"/>
                  </a:moveTo>
                  <a:cubicBezTo>
                    <a:pt x="8097" y="694"/>
                    <a:pt x="8255" y="852"/>
                    <a:pt x="8255" y="1041"/>
                  </a:cubicBezTo>
                  <a:lnTo>
                    <a:pt x="8255" y="3592"/>
                  </a:lnTo>
                  <a:lnTo>
                    <a:pt x="7467" y="4380"/>
                  </a:lnTo>
                  <a:cubicBezTo>
                    <a:pt x="7435" y="4286"/>
                    <a:pt x="7309" y="4160"/>
                    <a:pt x="7152" y="4160"/>
                  </a:cubicBezTo>
                  <a:lnTo>
                    <a:pt x="1733" y="4160"/>
                  </a:lnTo>
                  <a:cubicBezTo>
                    <a:pt x="1512" y="4160"/>
                    <a:pt x="1386" y="4317"/>
                    <a:pt x="1386" y="4506"/>
                  </a:cubicBezTo>
                  <a:cubicBezTo>
                    <a:pt x="1386" y="4695"/>
                    <a:pt x="1512" y="4853"/>
                    <a:pt x="1733" y="4853"/>
                  </a:cubicBezTo>
                  <a:lnTo>
                    <a:pt x="6994" y="4853"/>
                  </a:lnTo>
                  <a:lnTo>
                    <a:pt x="6333" y="5546"/>
                  </a:lnTo>
                  <a:lnTo>
                    <a:pt x="1733" y="5546"/>
                  </a:lnTo>
                  <a:cubicBezTo>
                    <a:pt x="1512" y="5546"/>
                    <a:pt x="1355" y="5703"/>
                    <a:pt x="1355" y="5892"/>
                  </a:cubicBezTo>
                  <a:cubicBezTo>
                    <a:pt x="1355" y="6081"/>
                    <a:pt x="1512" y="6239"/>
                    <a:pt x="1733" y="6239"/>
                  </a:cubicBezTo>
                  <a:lnTo>
                    <a:pt x="5608" y="6239"/>
                  </a:lnTo>
                  <a:lnTo>
                    <a:pt x="4947" y="6901"/>
                  </a:lnTo>
                  <a:lnTo>
                    <a:pt x="1733" y="6901"/>
                  </a:lnTo>
                  <a:cubicBezTo>
                    <a:pt x="1512" y="6901"/>
                    <a:pt x="1355" y="7058"/>
                    <a:pt x="1355" y="7279"/>
                  </a:cubicBezTo>
                  <a:cubicBezTo>
                    <a:pt x="1355" y="7468"/>
                    <a:pt x="1512" y="7625"/>
                    <a:pt x="1733" y="7625"/>
                  </a:cubicBezTo>
                  <a:lnTo>
                    <a:pt x="4285" y="7625"/>
                  </a:lnTo>
                  <a:cubicBezTo>
                    <a:pt x="4190" y="7688"/>
                    <a:pt x="4159" y="7751"/>
                    <a:pt x="4127" y="7814"/>
                  </a:cubicBezTo>
                  <a:lnTo>
                    <a:pt x="3970" y="8287"/>
                  </a:lnTo>
                  <a:lnTo>
                    <a:pt x="1733" y="8287"/>
                  </a:lnTo>
                  <a:cubicBezTo>
                    <a:pt x="1512" y="8287"/>
                    <a:pt x="1355" y="8444"/>
                    <a:pt x="1355" y="8633"/>
                  </a:cubicBezTo>
                  <a:cubicBezTo>
                    <a:pt x="1355" y="8854"/>
                    <a:pt x="1512" y="9011"/>
                    <a:pt x="1733" y="9011"/>
                  </a:cubicBezTo>
                  <a:lnTo>
                    <a:pt x="3718" y="9011"/>
                  </a:lnTo>
                  <a:lnTo>
                    <a:pt x="3466" y="9893"/>
                  </a:lnTo>
                  <a:cubicBezTo>
                    <a:pt x="3385" y="10136"/>
                    <a:pt x="3557" y="10355"/>
                    <a:pt x="3766" y="10355"/>
                  </a:cubicBezTo>
                  <a:cubicBezTo>
                    <a:pt x="3802" y="10355"/>
                    <a:pt x="3839" y="10348"/>
                    <a:pt x="3875" y="10335"/>
                  </a:cubicBezTo>
                  <a:lnTo>
                    <a:pt x="6018" y="9704"/>
                  </a:lnTo>
                  <a:cubicBezTo>
                    <a:pt x="6049" y="9704"/>
                    <a:pt x="6144" y="9673"/>
                    <a:pt x="6175" y="9641"/>
                  </a:cubicBezTo>
                  <a:lnTo>
                    <a:pt x="8286" y="7499"/>
                  </a:lnTo>
                  <a:lnTo>
                    <a:pt x="8286" y="10681"/>
                  </a:lnTo>
                  <a:cubicBezTo>
                    <a:pt x="8255" y="10839"/>
                    <a:pt x="8097" y="10996"/>
                    <a:pt x="7908" y="10996"/>
                  </a:cubicBezTo>
                  <a:lnTo>
                    <a:pt x="1040" y="10996"/>
                  </a:lnTo>
                  <a:cubicBezTo>
                    <a:pt x="851" y="10996"/>
                    <a:pt x="693" y="10839"/>
                    <a:pt x="693" y="10650"/>
                  </a:cubicBezTo>
                  <a:lnTo>
                    <a:pt x="693" y="2742"/>
                  </a:lnTo>
                  <a:lnTo>
                    <a:pt x="2395" y="2742"/>
                  </a:lnTo>
                  <a:cubicBezTo>
                    <a:pt x="2584" y="2742"/>
                    <a:pt x="2741" y="2584"/>
                    <a:pt x="2741" y="2395"/>
                  </a:cubicBezTo>
                  <a:lnTo>
                    <a:pt x="2741" y="694"/>
                  </a:lnTo>
                  <a:close/>
                  <a:moveTo>
                    <a:pt x="2363" y="1"/>
                  </a:moveTo>
                  <a:cubicBezTo>
                    <a:pt x="2237" y="1"/>
                    <a:pt x="2143" y="64"/>
                    <a:pt x="2111" y="127"/>
                  </a:cubicBezTo>
                  <a:lnTo>
                    <a:pt x="158" y="2112"/>
                  </a:lnTo>
                  <a:cubicBezTo>
                    <a:pt x="63" y="2175"/>
                    <a:pt x="0" y="2269"/>
                    <a:pt x="0" y="2364"/>
                  </a:cubicBezTo>
                  <a:lnTo>
                    <a:pt x="0" y="10650"/>
                  </a:lnTo>
                  <a:cubicBezTo>
                    <a:pt x="0" y="11217"/>
                    <a:pt x="473" y="11658"/>
                    <a:pt x="1008" y="11658"/>
                  </a:cubicBezTo>
                  <a:lnTo>
                    <a:pt x="7908" y="11658"/>
                  </a:lnTo>
                  <a:cubicBezTo>
                    <a:pt x="8444" y="11658"/>
                    <a:pt x="8916" y="11217"/>
                    <a:pt x="8916" y="10650"/>
                  </a:cubicBezTo>
                  <a:lnTo>
                    <a:pt x="8916" y="6774"/>
                  </a:lnTo>
                  <a:lnTo>
                    <a:pt x="11279" y="4412"/>
                  </a:lnTo>
                  <a:cubicBezTo>
                    <a:pt x="11815" y="3876"/>
                    <a:pt x="11815" y="3025"/>
                    <a:pt x="11279" y="2490"/>
                  </a:cubicBezTo>
                  <a:cubicBezTo>
                    <a:pt x="11011" y="2222"/>
                    <a:pt x="10657" y="2088"/>
                    <a:pt x="10306" y="2088"/>
                  </a:cubicBezTo>
                  <a:cubicBezTo>
                    <a:pt x="9956" y="2088"/>
                    <a:pt x="9609" y="2222"/>
                    <a:pt x="9357" y="2490"/>
                  </a:cubicBezTo>
                  <a:lnTo>
                    <a:pt x="8916" y="2931"/>
                  </a:lnTo>
                  <a:lnTo>
                    <a:pt x="8916" y="1041"/>
                  </a:lnTo>
                  <a:cubicBezTo>
                    <a:pt x="8916" y="474"/>
                    <a:pt x="8444" y="1"/>
                    <a:pt x="79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6" name="Google Shape;946;p115"/>
          <p:cNvSpPr/>
          <p:nvPr/>
        </p:nvSpPr>
        <p:spPr>
          <a:xfrm>
            <a:off x="6069633" y="2228316"/>
            <a:ext cx="364626" cy="374611"/>
          </a:xfrm>
          <a:custGeom>
            <a:avLst/>
            <a:gdLst/>
            <a:ahLst/>
            <a:cxnLst/>
            <a:rect l="l" t="t" r="r" b="b"/>
            <a:pathLst>
              <a:path w="11784" h="11713" extrusionOk="0">
                <a:moveTo>
                  <a:pt x="5136" y="4128"/>
                </a:moveTo>
                <a:cubicBezTo>
                  <a:pt x="5671" y="4128"/>
                  <a:pt x="6112" y="4569"/>
                  <a:pt x="6144" y="5136"/>
                </a:cubicBezTo>
                <a:lnTo>
                  <a:pt x="5230" y="4853"/>
                </a:lnTo>
                <a:cubicBezTo>
                  <a:pt x="5198" y="4839"/>
                  <a:pt x="5165" y="4832"/>
                  <a:pt x="5131" y="4832"/>
                </a:cubicBezTo>
                <a:cubicBezTo>
                  <a:pt x="4934" y="4832"/>
                  <a:pt x="4735" y="5052"/>
                  <a:pt x="4789" y="5294"/>
                </a:cubicBezTo>
                <a:lnTo>
                  <a:pt x="5073" y="6239"/>
                </a:lnTo>
                <a:cubicBezTo>
                  <a:pt x="4537" y="6176"/>
                  <a:pt x="4096" y="5703"/>
                  <a:pt x="4096" y="5168"/>
                </a:cubicBezTo>
                <a:cubicBezTo>
                  <a:pt x="4096" y="4601"/>
                  <a:pt x="4569" y="4128"/>
                  <a:pt x="5136" y="4128"/>
                </a:cubicBezTo>
                <a:close/>
                <a:moveTo>
                  <a:pt x="5199" y="2364"/>
                </a:moveTo>
                <a:cubicBezTo>
                  <a:pt x="6680" y="2364"/>
                  <a:pt x="7940" y="3592"/>
                  <a:pt x="7940" y="5136"/>
                </a:cubicBezTo>
                <a:cubicBezTo>
                  <a:pt x="7940" y="5294"/>
                  <a:pt x="7940" y="5388"/>
                  <a:pt x="7908" y="5546"/>
                </a:cubicBezTo>
                <a:lnTo>
                  <a:pt x="6932" y="5294"/>
                </a:lnTo>
                <a:lnTo>
                  <a:pt x="6932" y="5136"/>
                </a:lnTo>
                <a:cubicBezTo>
                  <a:pt x="6806" y="4223"/>
                  <a:pt x="6049" y="3466"/>
                  <a:pt x="5104" y="3466"/>
                </a:cubicBezTo>
                <a:cubicBezTo>
                  <a:pt x="4159" y="3466"/>
                  <a:pt x="3435" y="4223"/>
                  <a:pt x="3435" y="5168"/>
                </a:cubicBezTo>
                <a:cubicBezTo>
                  <a:pt x="3435" y="5609"/>
                  <a:pt x="3624" y="6081"/>
                  <a:pt x="3939" y="6396"/>
                </a:cubicBezTo>
                <a:cubicBezTo>
                  <a:pt x="4254" y="6743"/>
                  <a:pt x="4695" y="6900"/>
                  <a:pt x="5167" y="6900"/>
                </a:cubicBezTo>
                <a:lnTo>
                  <a:pt x="5325" y="6900"/>
                </a:lnTo>
                <a:lnTo>
                  <a:pt x="5577" y="7877"/>
                </a:lnTo>
                <a:cubicBezTo>
                  <a:pt x="5482" y="7909"/>
                  <a:pt x="5325" y="7909"/>
                  <a:pt x="5199" y="7909"/>
                </a:cubicBezTo>
                <a:cubicBezTo>
                  <a:pt x="3687" y="7909"/>
                  <a:pt x="2426" y="6648"/>
                  <a:pt x="2426" y="5136"/>
                </a:cubicBezTo>
                <a:cubicBezTo>
                  <a:pt x="2426" y="3624"/>
                  <a:pt x="3655" y="2364"/>
                  <a:pt x="5199" y="2364"/>
                </a:cubicBezTo>
                <a:close/>
                <a:moveTo>
                  <a:pt x="5167" y="726"/>
                </a:moveTo>
                <a:cubicBezTo>
                  <a:pt x="7940" y="726"/>
                  <a:pt x="10051" y="3277"/>
                  <a:pt x="9515" y="6018"/>
                </a:cubicBezTo>
                <a:lnTo>
                  <a:pt x="8507" y="5766"/>
                </a:lnTo>
                <a:cubicBezTo>
                  <a:pt x="8538" y="5546"/>
                  <a:pt x="8538" y="5357"/>
                  <a:pt x="8538" y="5136"/>
                </a:cubicBezTo>
                <a:cubicBezTo>
                  <a:pt x="8538" y="3246"/>
                  <a:pt x="7026" y="1702"/>
                  <a:pt x="5104" y="1702"/>
                </a:cubicBezTo>
                <a:cubicBezTo>
                  <a:pt x="3214" y="1702"/>
                  <a:pt x="1702" y="3246"/>
                  <a:pt x="1702" y="5136"/>
                </a:cubicBezTo>
                <a:cubicBezTo>
                  <a:pt x="1702" y="7027"/>
                  <a:pt x="3214" y="8602"/>
                  <a:pt x="5104" y="8602"/>
                </a:cubicBezTo>
                <a:cubicBezTo>
                  <a:pt x="5325" y="8602"/>
                  <a:pt x="5514" y="8602"/>
                  <a:pt x="5703" y="8539"/>
                </a:cubicBezTo>
                <a:lnTo>
                  <a:pt x="5986" y="9578"/>
                </a:lnTo>
                <a:cubicBezTo>
                  <a:pt x="5695" y="9636"/>
                  <a:pt x="5405" y="9664"/>
                  <a:pt x="5119" y="9664"/>
                </a:cubicBezTo>
                <a:cubicBezTo>
                  <a:pt x="2751" y="9664"/>
                  <a:pt x="694" y="7758"/>
                  <a:pt x="694" y="5199"/>
                </a:cubicBezTo>
                <a:cubicBezTo>
                  <a:pt x="694" y="2679"/>
                  <a:pt x="2773" y="726"/>
                  <a:pt x="5167" y="726"/>
                </a:cubicBezTo>
                <a:close/>
                <a:moveTo>
                  <a:pt x="5671" y="5672"/>
                </a:moveTo>
                <a:lnTo>
                  <a:pt x="5671" y="5672"/>
                </a:lnTo>
                <a:cubicBezTo>
                  <a:pt x="10240" y="6964"/>
                  <a:pt x="9578" y="6774"/>
                  <a:pt x="9704" y="6806"/>
                </a:cubicBezTo>
                <a:lnTo>
                  <a:pt x="8853" y="7373"/>
                </a:lnTo>
                <a:cubicBezTo>
                  <a:pt x="8664" y="7499"/>
                  <a:pt x="8664" y="7751"/>
                  <a:pt x="8822" y="7877"/>
                </a:cubicBezTo>
                <a:lnTo>
                  <a:pt x="10964" y="9956"/>
                </a:lnTo>
                <a:cubicBezTo>
                  <a:pt x="11027" y="10114"/>
                  <a:pt x="11027" y="10335"/>
                  <a:pt x="10901" y="10492"/>
                </a:cubicBezTo>
                <a:lnTo>
                  <a:pt x="10429" y="10965"/>
                </a:lnTo>
                <a:cubicBezTo>
                  <a:pt x="10366" y="11012"/>
                  <a:pt x="10279" y="11035"/>
                  <a:pt x="10192" y="11035"/>
                </a:cubicBezTo>
                <a:cubicBezTo>
                  <a:pt x="10106" y="11035"/>
                  <a:pt x="10019" y="11012"/>
                  <a:pt x="9956" y="10965"/>
                </a:cubicBezTo>
                <a:lnTo>
                  <a:pt x="7845" y="8854"/>
                </a:lnTo>
                <a:cubicBezTo>
                  <a:pt x="7777" y="8786"/>
                  <a:pt x="7691" y="8753"/>
                  <a:pt x="7606" y="8753"/>
                </a:cubicBezTo>
                <a:cubicBezTo>
                  <a:pt x="7493" y="8753"/>
                  <a:pt x="7381" y="8809"/>
                  <a:pt x="7310" y="8917"/>
                </a:cubicBezTo>
                <a:cubicBezTo>
                  <a:pt x="7247" y="8980"/>
                  <a:pt x="6806" y="9641"/>
                  <a:pt x="6774" y="9736"/>
                </a:cubicBezTo>
                <a:cubicBezTo>
                  <a:pt x="6680" y="9484"/>
                  <a:pt x="5703" y="5861"/>
                  <a:pt x="5671" y="5672"/>
                </a:cubicBezTo>
                <a:close/>
                <a:moveTo>
                  <a:pt x="5104" y="1"/>
                </a:moveTo>
                <a:cubicBezTo>
                  <a:pt x="2363" y="1"/>
                  <a:pt x="0" y="2238"/>
                  <a:pt x="0" y="5168"/>
                </a:cubicBezTo>
                <a:cubicBezTo>
                  <a:pt x="0" y="8066"/>
                  <a:pt x="2332" y="10303"/>
                  <a:pt x="5104" y="10303"/>
                </a:cubicBezTo>
                <a:cubicBezTo>
                  <a:pt x="5482" y="10303"/>
                  <a:pt x="5797" y="10272"/>
                  <a:pt x="6144" y="10208"/>
                </a:cubicBezTo>
                <a:lnTo>
                  <a:pt x="6270" y="10587"/>
                </a:lnTo>
                <a:cubicBezTo>
                  <a:pt x="6307" y="10755"/>
                  <a:pt x="6444" y="10845"/>
                  <a:pt x="6596" y="10845"/>
                </a:cubicBezTo>
                <a:cubicBezTo>
                  <a:pt x="6700" y="10845"/>
                  <a:pt x="6810" y="10802"/>
                  <a:pt x="6900" y="10713"/>
                </a:cubicBezTo>
                <a:lnTo>
                  <a:pt x="7625" y="9610"/>
                </a:lnTo>
                <a:lnTo>
                  <a:pt x="9483" y="11406"/>
                </a:lnTo>
                <a:cubicBezTo>
                  <a:pt x="9688" y="11610"/>
                  <a:pt x="9956" y="11713"/>
                  <a:pt x="10220" y="11713"/>
                </a:cubicBezTo>
                <a:cubicBezTo>
                  <a:pt x="10484" y="11713"/>
                  <a:pt x="10744" y="11610"/>
                  <a:pt x="10933" y="11406"/>
                </a:cubicBezTo>
                <a:lnTo>
                  <a:pt x="11405" y="10933"/>
                </a:lnTo>
                <a:cubicBezTo>
                  <a:pt x="11783" y="10555"/>
                  <a:pt x="11783" y="9893"/>
                  <a:pt x="11374" y="9484"/>
                </a:cubicBezTo>
                <a:lnTo>
                  <a:pt x="9515" y="7720"/>
                </a:lnTo>
                <a:lnTo>
                  <a:pt x="10618" y="6964"/>
                </a:lnTo>
                <a:cubicBezTo>
                  <a:pt x="10870" y="6806"/>
                  <a:pt x="10838" y="6428"/>
                  <a:pt x="10555" y="6333"/>
                </a:cubicBezTo>
                <a:lnTo>
                  <a:pt x="10145" y="6239"/>
                </a:lnTo>
                <a:cubicBezTo>
                  <a:pt x="10303" y="5483"/>
                  <a:pt x="10271" y="4695"/>
                  <a:pt x="10082" y="3908"/>
                </a:cubicBezTo>
                <a:cubicBezTo>
                  <a:pt x="9483" y="1576"/>
                  <a:pt x="7436" y="1"/>
                  <a:pt x="510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1" name="Google Shape;951;p116"/>
          <p:cNvPicPr preferRelativeResize="0"/>
          <p:nvPr/>
        </p:nvPicPr>
        <p:blipFill rotWithShape="1">
          <a:blip r:embed="rId3">
            <a:alphaModFix/>
          </a:blip>
          <a:srcRect l="15561" t="20312"/>
          <a:stretch/>
        </p:blipFill>
        <p:spPr>
          <a:xfrm>
            <a:off x="-22850" y="0"/>
            <a:ext cx="9144000" cy="5195826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116"/>
          <p:cNvSpPr/>
          <p:nvPr/>
        </p:nvSpPr>
        <p:spPr>
          <a:xfrm>
            <a:off x="538450" y="352038"/>
            <a:ext cx="8021400" cy="4439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116"/>
          <p:cNvSpPr/>
          <p:nvPr/>
        </p:nvSpPr>
        <p:spPr>
          <a:xfrm>
            <a:off x="1679786" y="3009823"/>
            <a:ext cx="572700" cy="5727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4" name="Google Shape;954;p116"/>
          <p:cNvSpPr/>
          <p:nvPr/>
        </p:nvSpPr>
        <p:spPr>
          <a:xfrm>
            <a:off x="6845836" y="1346323"/>
            <a:ext cx="572700" cy="5727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5" name="Google Shape;955;p116"/>
          <p:cNvSpPr/>
          <p:nvPr/>
        </p:nvSpPr>
        <p:spPr>
          <a:xfrm>
            <a:off x="1679786" y="1421773"/>
            <a:ext cx="572700" cy="5727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1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STAKEHOLDERS</a:t>
            </a:r>
            <a:endParaRPr b="1" u="sng"/>
          </a:p>
        </p:txBody>
      </p:sp>
      <p:grpSp>
        <p:nvGrpSpPr>
          <p:cNvPr id="957" name="Google Shape;957;p116"/>
          <p:cNvGrpSpPr/>
          <p:nvPr/>
        </p:nvGrpSpPr>
        <p:grpSpPr>
          <a:xfrm>
            <a:off x="1820797" y="3150656"/>
            <a:ext cx="290653" cy="291020"/>
            <a:chOff x="-61784125" y="1931250"/>
            <a:chExt cx="316650" cy="317050"/>
          </a:xfrm>
        </p:grpSpPr>
        <p:sp>
          <p:nvSpPr>
            <p:cNvPr id="958" name="Google Shape;958;p116"/>
            <p:cNvSpPr/>
            <p:nvPr/>
          </p:nvSpPr>
          <p:spPr>
            <a:xfrm>
              <a:off x="-61688025" y="1931250"/>
              <a:ext cx="124450" cy="134300"/>
            </a:xfrm>
            <a:custGeom>
              <a:avLst/>
              <a:gdLst/>
              <a:ahLst/>
              <a:cxnLst/>
              <a:rect l="l" t="t" r="r" b="b"/>
              <a:pathLst>
                <a:path w="4978" h="5372" extrusionOk="0">
                  <a:moveTo>
                    <a:pt x="2497" y="845"/>
                  </a:moveTo>
                  <a:cubicBezTo>
                    <a:pt x="2709" y="845"/>
                    <a:pt x="2922" y="922"/>
                    <a:pt x="3088" y="1087"/>
                  </a:cubicBezTo>
                  <a:cubicBezTo>
                    <a:pt x="3277" y="1276"/>
                    <a:pt x="3340" y="1591"/>
                    <a:pt x="3277" y="1906"/>
                  </a:cubicBezTo>
                  <a:cubicBezTo>
                    <a:pt x="3182" y="2190"/>
                    <a:pt x="2993" y="2410"/>
                    <a:pt x="2709" y="2442"/>
                  </a:cubicBezTo>
                  <a:cubicBezTo>
                    <a:pt x="2625" y="2467"/>
                    <a:pt x="2545" y="2479"/>
                    <a:pt x="2469" y="2479"/>
                  </a:cubicBezTo>
                  <a:cubicBezTo>
                    <a:pt x="2259" y="2479"/>
                    <a:pt x="2075" y="2391"/>
                    <a:pt x="1890" y="2253"/>
                  </a:cubicBezTo>
                  <a:cubicBezTo>
                    <a:pt x="1701" y="2032"/>
                    <a:pt x="1607" y="1717"/>
                    <a:pt x="1701" y="1434"/>
                  </a:cubicBezTo>
                  <a:cubicBezTo>
                    <a:pt x="1800" y="1059"/>
                    <a:pt x="2145" y="845"/>
                    <a:pt x="2497" y="845"/>
                  </a:cubicBezTo>
                  <a:close/>
                  <a:moveTo>
                    <a:pt x="2520" y="3324"/>
                  </a:moveTo>
                  <a:cubicBezTo>
                    <a:pt x="3277" y="3324"/>
                    <a:pt x="3907" y="3828"/>
                    <a:pt x="4096" y="4553"/>
                  </a:cubicBezTo>
                  <a:lnTo>
                    <a:pt x="914" y="4553"/>
                  </a:lnTo>
                  <a:cubicBezTo>
                    <a:pt x="1103" y="3828"/>
                    <a:pt x="1733" y="3324"/>
                    <a:pt x="2520" y="3324"/>
                  </a:cubicBezTo>
                  <a:close/>
                  <a:moveTo>
                    <a:pt x="2510" y="1"/>
                  </a:moveTo>
                  <a:cubicBezTo>
                    <a:pt x="1805" y="1"/>
                    <a:pt x="1113" y="455"/>
                    <a:pt x="914" y="1213"/>
                  </a:cubicBezTo>
                  <a:cubicBezTo>
                    <a:pt x="756" y="1780"/>
                    <a:pt x="914" y="2347"/>
                    <a:pt x="1292" y="2789"/>
                  </a:cubicBezTo>
                  <a:cubicBezTo>
                    <a:pt x="567" y="3198"/>
                    <a:pt x="0" y="3986"/>
                    <a:pt x="0" y="4931"/>
                  </a:cubicBezTo>
                  <a:cubicBezTo>
                    <a:pt x="0" y="5183"/>
                    <a:pt x="189" y="5372"/>
                    <a:pt x="441" y="5372"/>
                  </a:cubicBezTo>
                  <a:lnTo>
                    <a:pt x="4568" y="5372"/>
                  </a:lnTo>
                  <a:cubicBezTo>
                    <a:pt x="4820" y="5372"/>
                    <a:pt x="4978" y="5183"/>
                    <a:pt x="4978" y="4931"/>
                  </a:cubicBezTo>
                  <a:cubicBezTo>
                    <a:pt x="4978" y="3986"/>
                    <a:pt x="4442" y="3198"/>
                    <a:pt x="3718" y="2789"/>
                  </a:cubicBezTo>
                  <a:cubicBezTo>
                    <a:pt x="3907" y="2568"/>
                    <a:pt x="4033" y="2347"/>
                    <a:pt x="4096" y="2064"/>
                  </a:cubicBezTo>
                  <a:cubicBezTo>
                    <a:pt x="4253" y="1528"/>
                    <a:pt x="4096" y="930"/>
                    <a:pt x="3655" y="489"/>
                  </a:cubicBezTo>
                  <a:cubicBezTo>
                    <a:pt x="3331" y="153"/>
                    <a:pt x="2918" y="1"/>
                    <a:pt x="25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59" name="Google Shape;959;p116"/>
            <p:cNvSpPr/>
            <p:nvPr/>
          </p:nvSpPr>
          <p:spPr>
            <a:xfrm>
              <a:off x="-61784125" y="2113325"/>
              <a:ext cx="124450" cy="134975"/>
            </a:xfrm>
            <a:custGeom>
              <a:avLst/>
              <a:gdLst/>
              <a:ahLst/>
              <a:cxnLst/>
              <a:rect l="l" t="t" r="r" b="b"/>
              <a:pathLst>
                <a:path w="4978" h="5399" extrusionOk="0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7" y="2491"/>
                  </a:cubicBezTo>
                  <a:cubicBezTo>
                    <a:pt x="2261" y="2491"/>
                    <a:pt x="2058" y="2415"/>
                    <a:pt x="1891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458" y="3319"/>
                  </a:moveTo>
                  <a:cubicBezTo>
                    <a:pt x="3245" y="3319"/>
                    <a:pt x="3907" y="3854"/>
                    <a:pt x="4096" y="4547"/>
                  </a:cubicBezTo>
                  <a:lnTo>
                    <a:pt x="883" y="4547"/>
                  </a:lnTo>
                  <a:cubicBezTo>
                    <a:pt x="1040" y="3886"/>
                    <a:pt x="1733" y="3319"/>
                    <a:pt x="2458" y="3319"/>
                  </a:cubicBezTo>
                  <a:close/>
                  <a:moveTo>
                    <a:pt x="2509" y="1"/>
                  </a:moveTo>
                  <a:cubicBezTo>
                    <a:pt x="1812" y="1"/>
                    <a:pt x="1143" y="437"/>
                    <a:pt x="946" y="1208"/>
                  </a:cubicBezTo>
                  <a:cubicBezTo>
                    <a:pt x="788" y="1806"/>
                    <a:pt x="946" y="2342"/>
                    <a:pt x="1324" y="2783"/>
                  </a:cubicBezTo>
                  <a:cubicBezTo>
                    <a:pt x="568" y="3224"/>
                    <a:pt x="32" y="4012"/>
                    <a:pt x="32" y="4957"/>
                  </a:cubicBezTo>
                  <a:cubicBezTo>
                    <a:pt x="0" y="5209"/>
                    <a:pt x="189" y="5398"/>
                    <a:pt x="410" y="5398"/>
                  </a:cubicBezTo>
                  <a:lnTo>
                    <a:pt x="4569" y="5398"/>
                  </a:lnTo>
                  <a:cubicBezTo>
                    <a:pt x="4789" y="5398"/>
                    <a:pt x="4978" y="5209"/>
                    <a:pt x="4978" y="4988"/>
                  </a:cubicBezTo>
                  <a:cubicBezTo>
                    <a:pt x="4978" y="4043"/>
                    <a:pt x="4474" y="3256"/>
                    <a:pt x="3718" y="2815"/>
                  </a:cubicBezTo>
                  <a:cubicBezTo>
                    <a:pt x="3939" y="2626"/>
                    <a:pt x="4033" y="2374"/>
                    <a:pt x="4128" y="2090"/>
                  </a:cubicBezTo>
                  <a:cubicBezTo>
                    <a:pt x="4285" y="1523"/>
                    <a:pt x="4128" y="924"/>
                    <a:pt x="3687" y="483"/>
                  </a:cubicBezTo>
                  <a:cubicBezTo>
                    <a:pt x="3346" y="155"/>
                    <a:pt x="2923" y="1"/>
                    <a:pt x="25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60" name="Google Shape;960;p116"/>
            <p:cNvSpPr/>
            <p:nvPr/>
          </p:nvSpPr>
          <p:spPr>
            <a:xfrm>
              <a:off x="-61591150" y="2113325"/>
              <a:ext cx="123675" cy="134175"/>
            </a:xfrm>
            <a:custGeom>
              <a:avLst/>
              <a:gdLst/>
              <a:ahLst/>
              <a:cxnLst/>
              <a:rect l="l" t="t" r="r" b="b"/>
              <a:pathLst>
                <a:path w="4947" h="5367" extrusionOk="0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6" y="2491"/>
                  </a:cubicBezTo>
                  <a:cubicBezTo>
                    <a:pt x="2261" y="2491"/>
                    <a:pt x="2057" y="2415"/>
                    <a:pt x="1890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521" y="3382"/>
                  </a:moveTo>
                  <a:cubicBezTo>
                    <a:pt x="3308" y="3382"/>
                    <a:pt x="3938" y="3886"/>
                    <a:pt x="4127" y="4579"/>
                  </a:cubicBezTo>
                  <a:lnTo>
                    <a:pt x="882" y="4579"/>
                  </a:lnTo>
                  <a:cubicBezTo>
                    <a:pt x="1103" y="3886"/>
                    <a:pt x="1733" y="3382"/>
                    <a:pt x="2521" y="3382"/>
                  </a:cubicBezTo>
                  <a:close/>
                  <a:moveTo>
                    <a:pt x="2467" y="1"/>
                  </a:moveTo>
                  <a:cubicBezTo>
                    <a:pt x="1761" y="1"/>
                    <a:pt x="1080" y="437"/>
                    <a:pt x="882" y="1208"/>
                  </a:cubicBezTo>
                  <a:cubicBezTo>
                    <a:pt x="725" y="1806"/>
                    <a:pt x="882" y="2342"/>
                    <a:pt x="1292" y="2783"/>
                  </a:cubicBezTo>
                  <a:cubicBezTo>
                    <a:pt x="536" y="3224"/>
                    <a:pt x="0" y="4012"/>
                    <a:pt x="0" y="4957"/>
                  </a:cubicBezTo>
                  <a:cubicBezTo>
                    <a:pt x="0" y="5178"/>
                    <a:pt x="189" y="5367"/>
                    <a:pt x="378" y="5367"/>
                  </a:cubicBezTo>
                  <a:lnTo>
                    <a:pt x="4505" y="5367"/>
                  </a:lnTo>
                  <a:cubicBezTo>
                    <a:pt x="4757" y="5367"/>
                    <a:pt x="4946" y="5178"/>
                    <a:pt x="4946" y="4957"/>
                  </a:cubicBezTo>
                  <a:cubicBezTo>
                    <a:pt x="4946" y="4075"/>
                    <a:pt x="4442" y="3256"/>
                    <a:pt x="3686" y="2815"/>
                  </a:cubicBezTo>
                  <a:cubicBezTo>
                    <a:pt x="3875" y="2626"/>
                    <a:pt x="4001" y="2374"/>
                    <a:pt x="4096" y="2090"/>
                  </a:cubicBezTo>
                  <a:cubicBezTo>
                    <a:pt x="4253" y="1523"/>
                    <a:pt x="4096" y="924"/>
                    <a:pt x="3655" y="483"/>
                  </a:cubicBezTo>
                  <a:cubicBezTo>
                    <a:pt x="3314" y="155"/>
                    <a:pt x="2887" y="1"/>
                    <a:pt x="24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61" name="Google Shape;961;p116"/>
            <p:cNvSpPr/>
            <p:nvPr/>
          </p:nvSpPr>
          <p:spPr>
            <a:xfrm>
              <a:off x="-61677800" y="2072225"/>
              <a:ext cx="106350" cy="62450"/>
            </a:xfrm>
            <a:custGeom>
              <a:avLst/>
              <a:gdLst/>
              <a:ahLst/>
              <a:cxnLst/>
              <a:rect l="l" t="t" r="r" b="b"/>
              <a:pathLst>
                <a:path w="4254" h="2498" extrusionOk="0">
                  <a:moveTo>
                    <a:pt x="2096" y="1"/>
                  </a:moveTo>
                  <a:cubicBezTo>
                    <a:pt x="1985" y="1"/>
                    <a:pt x="1875" y="48"/>
                    <a:pt x="1796" y="142"/>
                  </a:cubicBezTo>
                  <a:lnTo>
                    <a:pt x="158" y="1781"/>
                  </a:lnTo>
                  <a:cubicBezTo>
                    <a:pt x="1" y="1938"/>
                    <a:pt x="1" y="2222"/>
                    <a:pt x="158" y="2379"/>
                  </a:cubicBezTo>
                  <a:cubicBezTo>
                    <a:pt x="237" y="2458"/>
                    <a:pt x="339" y="2497"/>
                    <a:pt x="442" y="2497"/>
                  </a:cubicBezTo>
                  <a:cubicBezTo>
                    <a:pt x="544" y="2497"/>
                    <a:pt x="646" y="2458"/>
                    <a:pt x="725" y="2379"/>
                  </a:cubicBezTo>
                  <a:lnTo>
                    <a:pt x="2111" y="993"/>
                  </a:lnTo>
                  <a:lnTo>
                    <a:pt x="3498" y="2379"/>
                  </a:lnTo>
                  <a:cubicBezTo>
                    <a:pt x="3576" y="2458"/>
                    <a:pt x="3687" y="2497"/>
                    <a:pt x="3797" y="2497"/>
                  </a:cubicBezTo>
                  <a:cubicBezTo>
                    <a:pt x="3907" y="2497"/>
                    <a:pt x="4017" y="2458"/>
                    <a:pt x="4096" y="2379"/>
                  </a:cubicBezTo>
                  <a:cubicBezTo>
                    <a:pt x="4254" y="2222"/>
                    <a:pt x="4254" y="1938"/>
                    <a:pt x="4096" y="1781"/>
                  </a:cubicBezTo>
                  <a:lnTo>
                    <a:pt x="2395" y="142"/>
                  </a:lnTo>
                  <a:cubicBezTo>
                    <a:pt x="2316" y="48"/>
                    <a:pt x="2206" y="1"/>
                    <a:pt x="2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962" name="Google Shape;962;p116"/>
          <p:cNvGrpSpPr/>
          <p:nvPr/>
        </p:nvGrpSpPr>
        <p:grpSpPr>
          <a:xfrm>
            <a:off x="1814550" y="1561704"/>
            <a:ext cx="292810" cy="292833"/>
            <a:chOff x="-63252250" y="1930850"/>
            <a:chExt cx="319000" cy="319025"/>
          </a:xfrm>
        </p:grpSpPr>
        <p:sp>
          <p:nvSpPr>
            <p:cNvPr id="963" name="Google Shape;963;p116"/>
            <p:cNvSpPr/>
            <p:nvPr/>
          </p:nvSpPr>
          <p:spPr>
            <a:xfrm>
              <a:off x="-63252250" y="1930850"/>
              <a:ext cx="319000" cy="319025"/>
            </a:xfrm>
            <a:custGeom>
              <a:avLst/>
              <a:gdLst/>
              <a:ahLst/>
              <a:cxnLst/>
              <a:rect l="l" t="t" r="r" b="b"/>
              <a:pathLst>
                <a:path w="12760" h="12761" extrusionOk="0">
                  <a:moveTo>
                    <a:pt x="7026" y="914"/>
                  </a:moveTo>
                  <a:lnTo>
                    <a:pt x="7026" y="1954"/>
                  </a:lnTo>
                  <a:cubicBezTo>
                    <a:pt x="7026" y="2174"/>
                    <a:pt x="7120" y="2332"/>
                    <a:pt x="7341" y="2363"/>
                  </a:cubicBezTo>
                  <a:cubicBezTo>
                    <a:pt x="7813" y="2489"/>
                    <a:pt x="8286" y="2647"/>
                    <a:pt x="8664" y="2899"/>
                  </a:cubicBezTo>
                  <a:cubicBezTo>
                    <a:pt x="8733" y="2954"/>
                    <a:pt x="8820" y="2979"/>
                    <a:pt x="8905" y="2979"/>
                  </a:cubicBezTo>
                  <a:cubicBezTo>
                    <a:pt x="9012" y="2979"/>
                    <a:pt x="9115" y="2938"/>
                    <a:pt x="9168" y="2868"/>
                  </a:cubicBezTo>
                  <a:lnTo>
                    <a:pt x="9924" y="2111"/>
                  </a:lnTo>
                  <a:lnTo>
                    <a:pt x="10712" y="2899"/>
                  </a:lnTo>
                  <a:lnTo>
                    <a:pt x="9956" y="3655"/>
                  </a:lnTo>
                  <a:cubicBezTo>
                    <a:pt x="9861" y="3781"/>
                    <a:pt x="9798" y="4002"/>
                    <a:pt x="9924" y="4159"/>
                  </a:cubicBezTo>
                  <a:cubicBezTo>
                    <a:pt x="10208" y="4600"/>
                    <a:pt x="10397" y="5041"/>
                    <a:pt x="10460" y="5514"/>
                  </a:cubicBezTo>
                  <a:cubicBezTo>
                    <a:pt x="10523" y="5703"/>
                    <a:pt x="10680" y="5829"/>
                    <a:pt x="10869" y="5829"/>
                  </a:cubicBezTo>
                  <a:lnTo>
                    <a:pt x="11941" y="5829"/>
                  </a:lnTo>
                  <a:lnTo>
                    <a:pt x="11941" y="6932"/>
                  </a:lnTo>
                  <a:lnTo>
                    <a:pt x="10869" y="6932"/>
                  </a:lnTo>
                  <a:cubicBezTo>
                    <a:pt x="10680" y="6932"/>
                    <a:pt x="10523" y="7058"/>
                    <a:pt x="10460" y="7247"/>
                  </a:cubicBezTo>
                  <a:cubicBezTo>
                    <a:pt x="10365" y="7719"/>
                    <a:pt x="10208" y="8192"/>
                    <a:pt x="9924" y="8570"/>
                  </a:cubicBezTo>
                  <a:cubicBezTo>
                    <a:pt x="9798" y="8727"/>
                    <a:pt x="9861" y="8979"/>
                    <a:pt x="9956" y="9105"/>
                  </a:cubicBezTo>
                  <a:lnTo>
                    <a:pt x="10712" y="9830"/>
                  </a:lnTo>
                  <a:lnTo>
                    <a:pt x="9924" y="10618"/>
                  </a:lnTo>
                  <a:lnTo>
                    <a:pt x="9168" y="9893"/>
                  </a:lnTo>
                  <a:cubicBezTo>
                    <a:pt x="9111" y="9817"/>
                    <a:pt x="8996" y="9775"/>
                    <a:pt x="8879" y="9775"/>
                  </a:cubicBezTo>
                  <a:cubicBezTo>
                    <a:pt x="8803" y="9775"/>
                    <a:pt x="8726" y="9793"/>
                    <a:pt x="8664" y="9830"/>
                  </a:cubicBezTo>
                  <a:cubicBezTo>
                    <a:pt x="8223" y="10114"/>
                    <a:pt x="7813" y="10303"/>
                    <a:pt x="7341" y="10397"/>
                  </a:cubicBezTo>
                  <a:cubicBezTo>
                    <a:pt x="7120" y="10429"/>
                    <a:pt x="7026" y="10586"/>
                    <a:pt x="7026" y="10775"/>
                  </a:cubicBezTo>
                  <a:lnTo>
                    <a:pt x="7026" y="11846"/>
                  </a:lnTo>
                  <a:lnTo>
                    <a:pt x="5923" y="11846"/>
                  </a:lnTo>
                  <a:lnTo>
                    <a:pt x="5923" y="10775"/>
                  </a:lnTo>
                  <a:cubicBezTo>
                    <a:pt x="5923" y="10586"/>
                    <a:pt x="5797" y="10429"/>
                    <a:pt x="5577" y="10397"/>
                  </a:cubicBezTo>
                  <a:cubicBezTo>
                    <a:pt x="5135" y="10271"/>
                    <a:pt x="4663" y="10114"/>
                    <a:pt x="4253" y="9830"/>
                  </a:cubicBezTo>
                  <a:cubicBezTo>
                    <a:pt x="4191" y="9793"/>
                    <a:pt x="4119" y="9775"/>
                    <a:pt x="4047" y="9775"/>
                  </a:cubicBezTo>
                  <a:cubicBezTo>
                    <a:pt x="3937" y="9775"/>
                    <a:pt x="3826" y="9817"/>
                    <a:pt x="3749" y="9893"/>
                  </a:cubicBezTo>
                  <a:lnTo>
                    <a:pt x="2993" y="10618"/>
                  </a:lnTo>
                  <a:lnTo>
                    <a:pt x="2206" y="9830"/>
                  </a:lnTo>
                  <a:lnTo>
                    <a:pt x="2962" y="9105"/>
                  </a:lnTo>
                  <a:cubicBezTo>
                    <a:pt x="3088" y="8979"/>
                    <a:pt x="3119" y="8727"/>
                    <a:pt x="2993" y="8570"/>
                  </a:cubicBezTo>
                  <a:cubicBezTo>
                    <a:pt x="2710" y="8160"/>
                    <a:pt x="2521" y="7719"/>
                    <a:pt x="2458" y="7247"/>
                  </a:cubicBezTo>
                  <a:cubicBezTo>
                    <a:pt x="2395" y="7058"/>
                    <a:pt x="2237" y="6932"/>
                    <a:pt x="2048" y="6932"/>
                  </a:cubicBezTo>
                  <a:lnTo>
                    <a:pt x="977" y="6932"/>
                  </a:lnTo>
                  <a:lnTo>
                    <a:pt x="977" y="5829"/>
                  </a:lnTo>
                  <a:lnTo>
                    <a:pt x="2048" y="5829"/>
                  </a:lnTo>
                  <a:cubicBezTo>
                    <a:pt x="2237" y="5829"/>
                    <a:pt x="2395" y="5703"/>
                    <a:pt x="2458" y="5514"/>
                  </a:cubicBezTo>
                  <a:cubicBezTo>
                    <a:pt x="2552" y="5041"/>
                    <a:pt x="2710" y="4569"/>
                    <a:pt x="2993" y="4159"/>
                  </a:cubicBezTo>
                  <a:cubicBezTo>
                    <a:pt x="3119" y="4002"/>
                    <a:pt x="3088" y="3781"/>
                    <a:pt x="2962" y="3655"/>
                  </a:cubicBezTo>
                  <a:lnTo>
                    <a:pt x="2206" y="2899"/>
                  </a:lnTo>
                  <a:lnTo>
                    <a:pt x="2993" y="2111"/>
                  </a:lnTo>
                  <a:lnTo>
                    <a:pt x="3749" y="2868"/>
                  </a:lnTo>
                  <a:cubicBezTo>
                    <a:pt x="3820" y="2938"/>
                    <a:pt x="3921" y="2979"/>
                    <a:pt x="4023" y="2979"/>
                  </a:cubicBezTo>
                  <a:cubicBezTo>
                    <a:pt x="4103" y="2979"/>
                    <a:pt x="4184" y="2954"/>
                    <a:pt x="4253" y="2899"/>
                  </a:cubicBezTo>
                  <a:cubicBezTo>
                    <a:pt x="4694" y="2647"/>
                    <a:pt x="5135" y="2426"/>
                    <a:pt x="5577" y="2363"/>
                  </a:cubicBezTo>
                  <a:cubicBezTo>
                    <a:pt x="5797" y="2332"/>
                    <a:pt x="5923" y="2174"/>
                    <a:pt x="5923" y="1954"/>
                  </a:cubicBezTo>
                  <a:lnTo>
                    <a:pt x="5923" y="914"/>
                  </a:lnTo>
                  <a:close/>
                  <a:moveTo>
                    <a:pt x="5829" y="1"/>
                  </a:moveTo>
                  <a:cubicBezTo>
                    <a:pt x="5356" y="1"/>
                    <a:pt x="5009" y="347"/>
                    <a:pt x="5009" y="820"/>
                  </a:cubicBezTo>
                  <a:lnTo>
                    <a:pt x="5009" y="1576"/>
                  </a:lnTo>
                  <a:cubicBezTo>
                    <a:pt x="4631" y="1702"/>
                    <a:pt x="4285" y="1796"/>
                    <a:pt x="3970" y="2017"/>
                  </a:cubicBezTo>
                  <a:lnTo>
                    <a:pt x="3466" y="1481"/>
                  </a:lnTo>
                  <a:cubicBezTo>
                    <a:pt x="3308" y="1324"/>
                    <a:pt x="3103" y="1245"/>
                    <a:pt x="2891" y="1245"/>
                  </a:cubicBezTo>
                  <a:cubicBezTo>
                    <a:pt x="2678" y="1245"/>
                    <a:pt x="2458" y="1324"/>
                    <a:pt x="2269" y="1481"/>
                  </a:cubicBezTo>
                  <a:lnTo>
                    <a:pt x="1481" y="2269"/>
                  </a:lnTo>
                  <a:cubicBezTo>
                    <a:pt x="1166" y="2584"/>
                    <a:pt x="1166" y="3120"/>
                    <a:pt x="1481" y="3466"/>
                  </a:cubicBezTo>
                  <a:lnTo>
                    <a:pt x="2017" y="3970"/>
                  </a:lnTo>
                  <a:cubicBezTo>
                    <a:pt x="1796" y="4285"/>
                    <a:pt x="1701" y="4632"/>
                    <a:pt x="1575" y="5010"/>
                  </a:cubicBezTo>
                  <a:lnTo>
                    <a:pt x="819" y="5010"/>
                  </a:lnTo>
                  <a:cubicBezTo>
                    <a:pt x="347" y="5010"/>
                    <a:pt x="0" y="5356"/>
                    <a:pt x="0" y="5829"/>
                  </a:cubicBezTo>
                  <a:lnTo>
                    <a:pt x="0" y="6932"/>
                  </a:lnTo>
                  <a:cubicBezTo>
                    <a:pt x="0" y="7404"/>
                    <a:pt x="347" y="7751"/>
                    <a:pt x="819" y="7751"/>
                  </a:cubicBezTo>
                  <a:lnTo>
                    <a:pt x="1575" y="7751"/>
                  </a:lnTo>
                  <a:cubicBezTo>
                    <a:pt x="1701" y="8097"/>
                    <a:pt x="1796" y="8475"/>
                    <a:pt x="2017" y="8759"/>
                  </a:cubicBezTo>
                  <a:lnTo>
                    <a:pt x="1481" y="9295"/>
                  </a:lnTo>
                  <a:cubicBezTo>
                    <a:pt x="1166" y="9610"/>
                    <a:pt x="1166" y="10114"/>
                    <a:pt x="1481" y="10460"/>
                  </a:cubicBezTo>
                  <a:lnTo>
                    <a:pt x="2269" y="11248"/>
                  </a:lnTo>
                  <a:cubicBezTo>
                    <a:pt x="2426" y="11405"/>
                    <a:pt x="2639" y="11484"/>
                    <a:pt x="2855" y="11484"/>
                  </a:cubicBezTo>
                  <a:cubicBezTo>
                    <a:pt x="3072" y="11484"/>
                    <a:pt x="3292" y="11405"/>
                    <a:pt x="3466" y="11248"/>
                  </a:cubicBezTo>
                  <a:lnTo>
                    <a:pt x="3970" y="10744"/>
                  </a:lnTo>
                  <a:cubicBezTo>
                    <a:pt x="4285" y="10933"/>
                    <a:pt x="4631" y="11059"/>
                    <a:pt x="5009" y="11185"/>
                  </a:cubicBezTo>
                  <a:lnTo>
                    <a:pt x="5009" y="11909"/>
                  </a:lnTo>
                  <a:cubicBezTo>
                    <a:pt x="5009" y="12382"/>
                    <a:pt x="5356" y="12760"/>
                    <a:pt x="5829" y="12760"/>
                  </a:cubicBezTo>
                  <a:lnTo>
                    <a:pt x="6931" y="12760"/>
                  </a:lnTo>
                  <a:cubicBezTo>
                    <a:pt x="7404" y="12760"/>
                    <a:pt x="7750" y="12382"/>
                    <a:pt x="7750" y="11909"/>
                  </a:cubicBezTo>
                  <a:lnTo>
                    <a:pt x="7750" y="11185"/>
                  </a:lnTo>
                  <a:cubicBezTo>
                    <a:pt x="8097" y="11059"/>
                    <a:pt x="8475" y="10933"/>
                    <a:pt x="8790" y="10744"/>
                  </a:cubicBezTo>
                  <a:lnTo>
                    <a:pt x="9294" y="11248"/>
                  </a:lnTo>
                  <a:cubicBezTo>
                    <a:pt x="9452" y="11405"/>
                    <a:pt x="9656" y="11484"/>
                    <a:pt x="9865" y="11484"/>
                  </a:cubicBezTo>
                  <a:cubicBezTo>
                    <a:pt x="10074" y="11484"/>
                    <a:pt x="10287" y="11405"/>
                    <a:pt x="10460" y="11248"/>
                  </a:cubicBezTo>
                  <a:lnTo>
                    <a:pt x="11247" y="10460"/>
                  </a:lnTo>
                  <a:cubicBezTo>
                    <a:pt x="11563" y="10145"/>
                    <a:pt x="11563" y="9641"/>
                    <a:pt x="11247" y="9295"/>
                  </a:cubicBezTo>
                  <a:lnTo>
                    <a:pt x="10743" y="8759"/>
                  </a:lnTo>
                  <a:cubicBezTo>
                    <a:pt x="10932" y="8444"/>
                    <a:pt x="11058" y="8097"/>
                    <a:pt x="11184" y="7751"/>
                  </a:cubicBezTo>
                  <a:lnTo>
                    <a:pt x="11941" y="7751"/>
                  </a:lnTo>
                  <a:cubicBezTo>
                    <a:pt x="12413" y="7751"/>
                    <a:pt x="12760" y="7404"/>
                    <a:pt x="12760" y="6932"/>
                  </a:cubicBezTo>
                  <a:lnTo>
                    <a:pt x="12760" y="5829"/>
                  </a:lnTo>
                  <a:cubicBezTo>
                    <a:pt x="12760" y="5356"/>
                    <a:pt x="12350" y="5010"/>
                    <a:pt x="11941" y="5010"/>
                  </a:cubicBezTo>
                  <a:lnTo>
                    <a:pt x="11184" y="5010"/>
                  </a:lnTo>
                  <a:cubicBezTo>
                    <a:pt x="11058" y="4632"/>
                    <a:pt x="10932" y="4285"/>
                    <a:pt x="10743" y="3970"/>
                  </a:cubicBezTo>
                  <a:lnTo>
                    <a:pt x="11247" y="3466"/>
                  </a:lnTo>
                  <a:cubicBezTo>
                    <a:pt x="11563" y="3151"/>
                    <a:pt x="11563" y="2647"/>
                    <a:pt x="11247" y="2269"/>
                  </a:cubicBezTo>
                  <a:lnTo>
                    <a:pt x="10460" y="1481"/>
                  </a:lnTo>
                  <a:cubicBezTo>
                    <a:pt x="10302" y="1324"/>
                    <a:pt x="10098" y="1245"/>
                    <a:pt x="9889" y="1245"/>
                  </a:cubicBezTo>
                  <a:cubicBezTo>
                    <a:pt x="9680" y="1245"/>
                    <a:pt x="9467" y="1324"/>
                    <a:pt x="9294" y="1481"/>
                  </a:cubicBezTo>
                  <a:lnTo>
                    <a:pt x="8790" y="2017"/>
                  </a:lnTo>
                  <a:cubicBezTo>
                    <a:pt x="8475" y="1796"/>
                    <a:pt x="8097" y="1702"/>
                    <a:pt x="7750" y="1576"/>
                  </a:cubicBezTo>
                  <a:lnTo>
                    <a:pt x="7750" y="820"/>
                  </a:lnTo>
                  <a:cubicBezTo>
                    <a:pt x="7750" y="347"/>
                    <a:pt x="7404" y="1"/>
                    <a:pt x="69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64" name="Google Shape;964;p116"/>
            <p:cNvSpPr/>
            <p:nvPr/>
          </p:nvSpPr>
          <p:spPr>
            <a:xfrm>
              <a:off x="-63160900" y="2021425"/>
              <a:ext cx="137850" cy="137850"/>
            </a:xfrm>
            <a:custGeom>
              <a:avLst/>
              <a:gdLst/>
              <a:ahLst/>
              <a:cxnLst/>
              <a:rect l="l" t="t" r="r" b="b"/>
              <a:pathLst>
                <a:path w="5514" h="5514" extrusionOk="0">
                  <a:moveTo>
                    <a:pt x="2773" y="820"/>
                  </a:moveTo>
                  <a:cubicBezTo>
                    <a:pt x="3813" y="820"/>
                    <a:pt x="4695" y="1702"/>
                    <a:pt x="4695" y="2742"/>
                  </a:cubicBezTo>
                  <a:cubicBezTo>
                    <a:pt x="4695" y="3813"/>
                    <a:pt x="3813" y="4695"/>
                    <a:pt x="2773" y="4695"/>
                  </a:cubicBezTo>
                  <a:cubicBezTo>
                    <a:pt x="1702" y="4695"/>
                    <a:pt x="820" y="3813"/>
                    <a:pt x="820" y="2742"/>
                  </a:cubicBezTo>
                  <a:cubicBezTo>
                    <a:pt x="820" y="1702"/>
                    <a:pt x="1702" y="820"/>
                    <a:pt x="2773" y="820"/>
                  </a:cubicBezTo>
                  <a:close/>
                  <a:moveTo>
                    <a:pt x="2773" y="1"/>
                  </a:moveTo>
                  <a:cubicBezTo>
                    <a:pt x="1229" y="1"/>
                    <a:pt x="1" y="1198"/>
                    <a:pt x="1" y="2742"/>
                  </a:cubicBezTo>
                  <a:cubicBezTo>
                    <a:pt x="1" y="4285"/>
                    <a:pt x="1229" y="5514"/>
                    <a:pt x="2773" y="5514"/>
                  </a:cubicBezTo>
                  <a:cubicBezTo>
                    <a:pt x="4285" y="5514"/>
                    <a:pt x="5514" y="4285"/>
                    <a:pt x="5514" y="2742"/>
                  </a:cubicBezTo>
                  <a:cubicBezTo>
                    <a:pt x="5514" y="1229"/>
                    <a:pt x="4254" y="1"/>
                    <a:pt x="27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965" name="Google Shape;965;p116"/>
          <p:cNvGrpSpPr/>
          <p:nvPr/>
        </p:nvGrpSpPr>
        <p:grpSpPr>
          <a:xfrm>
            <a:off x="6986854" y="1486626"/>
            <a:ext cx="290653" cy="292099"/>
            <a:chOff x="-62150375" y="2664925"/>
            <a:chExt cx="316650" cy="318225"/>
          </a:xfrm>
        </p:grpSpPr>
        <p:sp>
          <p:nvSpPr>
            <p:cNvPr id="966" name="Google Shape;966;p116"/>
            <p:cNvSpPr/>
            <p:nvPr/>
          </p:nvSpPr>
          <p:spPr>
            <a:xfrm>
              <a:off x="-62150375" y="2961850"/>
              <a:ext cx="316650" cy="21300"/>
            </a:xfrm>
            <a:custGeom>
              <a:avLst/>
              <a:gdLst/>
              <a:ahLst/>
              <a:cxnLst/>
              <a:rect l="l" t="t" r="r" b="b"/>
              <a:pathLst>
                <a:path w="12666" h="852" extrusionOk="0">
                  <a:moveTo>
                    <a:pt x="379" y="0"/>
                  </a:moveTo>
                  <a:cubicBezTo>
                    <a:pt x="158" y="0"/>
                    <a:pt x="1" y="189"/>
                    <a:pt x="1" y="410"/>
                  </a:cubicBezTo>
                  <a:cubicBezTo>
                    <a:pt x="1" y="662"/>
                    <a:pt x="190" y="851"/>
                    <a:pt x="379" y="851"/>
                  </a:cubicBezTo>
                  <a:lnTo>
                    <a:pt x="12225" y="851"/>
                  </a:lnTo>
                  <a:cubicBezTo>
                    <a:pt x="12477" y="851"/>
                    <a:pt x="12634" y="662"/>
                    <a:pt x="12634" y="410"/>
                  </a:cubicBezTo>
                  <a:cubicBezTo>
                    <a:pt x="12666" y="158"/>
                    <a:pt x="12477" y="0"/>
                    <a:pt x="122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67" name="Google Shape;967;p116"/>
            <p:cNvSpPr/>
            <p:nvPr/>
          </p:nvSpPr>
          <p:spPr>
            <a:xfrm>
              <a:off x="-62150375" y="2838200"/>
              <a:ext cx="82725" cy="102400"/>
            </a:xfrm>
            <a:custGeom>
              <a:avLst/>
              <a:gdLst/>
              <a:ahLst/>
              <a:cxnLst/>
              <a:rect l="l" t="t" r="r" b="b"/>
              <a:pathLst>
                <a:path w="3309" h="4096" extrusionOk="0">
                  <a:moveTo>
                    <a:pt x="2363" y="756"/>
                  </a:moveTo>
                  <a:cubicBezTo>
                    <a:pt x="2427" y="756"/>
                    <a:pt x="2521" y="851"/>
                    <a:pt x="2521" y="914"/>
                  </a:cubicBezTo>
                  <a:lnTo>
                    <a:pt x="2521" y="3119"/>
                  </a:lnTo>
                  <a:cubicBezTo>
                    <a:pt x="2521" y="3214"/>
                    <a:pt x="2427" y="3245"/>
                    <a:pt x="2363" y="3245"/>
                  </a:cubicBezTo>
                  <a:lnTo>
                    <a:pt x="977" y="3245"/>
                  </a:lnTo>
                  <a:cubicBezTo>
                    <a:pt x="883" y="3245"/>
                    <a:pt x="820" y="3151"/>
                    <a:pt x="820" y="3119"/>
                  </a:cubicBezTo>
                  <a:lnTo>
                    <a:pt x="820" y="914"/>
                  </a:lnTo>
                  <a:cubicBezTo>
                    <a:pt x="820" y="851"/>
                    <a:pt x="883" y="756"/>
                    <a:pt x="977" y="756"/>
                  </a:cubicBezTo>
                  <a:close/>
                  <a:moveTo>
                    <a:pt x="946" y="0"/>
                  </a:moveTo>
                  <a:cubicBezTo>
                    <a:pt x="379" y="0"/>
                    <a:pt x="1" y="441"/>
                    <a:pt x="1" y="945"/>
                  </a:cubicBezTo>
                  <a:lnTo>
                    <a:pt x="1" y="3151"/>
                  </a:lnTo>
                  <a:cubicBezTo>
                    <a:pt x="1" y="3686"/>
                    <a:pt x="410" y="4096"/>
                    <a:pt x="946" y="4096"/>
                  </a:cubicBezTo>
                  <a:lnTo>
                    <a:pt x="2300" y="4096"/>
                  </a:lnTo>
                  <a:cubicBezTo>
                    <a:pt x="2868" y="4096"/>
                    <a:pt x="3309" y="3686"/>
                    <a:pt x="3309" y="3151"/>
                  </a:cubicBezTo>
                  <a:lnTo>
                    <a:pt x="3309" y="945"/>
                  </a:lnTo>
                  <a:cubicBezTo>
                    <a:pt x="3309" y="410"/>
                    <a:pt x="2868" y="0"/>
                    <a:pt x="23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68" name="Google Shape;968;p116"/>
            <p:cNvSpPr/>
            <p:nvPr/>
          </p:nvSpPr>
          <p:spPr>
            <a:xfrm>
              <a:off x="-62033800" y="2664925"/>
              <a:ext cx="82725" cy="274900"/>
            </a:xfrm>
            <a:custGeom>
              <a:avLst/>
              <a:gdLst/>
              <a:ahLst/>
              <a:cxnLst/>
              <a:rect l="l" t="t" r="r" b="b"/>
              <a:pathLst>
                <a:path w="3309" h="10996" extrusionOk="0">
                  <a:moveTo>
                    <a:pt x="2332" y="788"/>
                  </a:moveTo>
                  <a:cubicBezTo>
                    <a:pt x="2426" y="851"/>
                    <a:pt x="2489" y="882"/>
                    <a:pt x="2489" y="945"/>
                  </a:cubicBezTo>
                  <a:lnTo>
                    <a:pt x="2489" y="10050"/>
                  </a:lnTo>
                  <a:cubicBezTo>
                    <a:pt x="2489" y="10145"/>
                    <a:pt x="2426" y="10176"/>
                    <a:pt x="2332" y="10176"/>
                  </a:cubicBezTo>
                  <a:lnTo>
                    <a:pt x="946" y="10176"/>
                  </a:lnTo>
                  <a:cubicBezTo>
                    <a:pt x="882" y="10176"/>
                    <a:pt x="851" y="10082"/>
                    <a:pt x="851" y="10050"/>
                  </a:cubicBezTo>
                  <a:lnTo>
                    <a:pt x="851" y="945"/>
                  </a:lnTo>
                  <a:cubicBezTo>
                    <a:pt x="851" y="882"/>
                    <a:pt x="914" y="788"/>
                    <a:pt x="946" y="788"/>
                  </a:cubicBezTo>
                  <a:close/>
                  <a:moveTo>
                    <a:pt x="946" y="0"/>
                  </a:moveTo>
                  <a:cubicBezTo>
                    <a:pt x="410" y="0"/>
                    <a:pt x="0" y="441"/>
                    <a:pt x="0" y="945"/>
                  </a:cubicBezTo>
                  <a:lnTo>
                    <a:pt x="0" y="10050"/>
                  </a:lnTo>
                  <a:cubicBezTo>
                    <a:pt x="0" y="10617"/>
                    <a:pt x="441" y="10995"/>
                    <a:pt x="946" y="10995"/>
                  </a:cubicBezTo>
                  <a:lnTo>
                    <a:pt x="2332" y="10995"/>
                  </a:lnTo>
                  <a:cubicBezTo>
                    <a:pt x="2899" y="10995"/>
                    <a:pt x="3308" y="10554"/>
                    <a:pt x="3308" y="10050"/>
                  </a:cubicBezTo>
                  <a:lnTo>
                    <a:pt x="3308" y="945"/>
                  </a:lnTo>
                  <a:cubicBezTo>
                    <a:pt x="3308" y="410"/>
                    <a:pt x="2899" y="0"/>
                    <a:pt x="23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69" name="Google Shape;969;p116"/>
            <p:cNvSpPr/>
            <p:nvPr/>
          </p:nvSpPr>
          <p:spPr>
            <a:xfrm>
              <a:off x="-61917225" y="2754700"/>
              <a:ext cx="83500" cy="185900"/>
            </a:xfrm>
            <a:custGeom>
              <a:avLst/>
              <a:gdLst/>
              <a:ahLst/>
              <a:cxnLst/>
              <a:rect l="l" t="t" r="r" b="b"/>
              <a:pathLst>
                <a:path w="3340" h="7436" extrusionOk="0">
                  <a:moveTo>
                    <a:pt x="2394" y="788"/>
                  </a:moveTo>
                  <a:cubicBezTo>
                    <a:pt x="2489" y="788"/>
                    <a:pt x="2520" y="883"/>
                    <a:pt x="2520" y="946"/>
                  </a:cubicBezTo>
                  <a:lnTo>
                    <a:pt x="2520" y="6459"/>
                  </a:lnTo>
                  <a:cubicBezTo>
                    <a:pt x="2520" y="6554"/>
                    <a:pt x="2426" y="6585"/>
                    <a:pt x="2394" y="6585"/>
                  </a:cubicBezTo>
                  <a:lnTo>
                    <a:pt x="1008" y="6585"/>
                  </a:lnTo>
                  <a:cubicBezTo>
                    <a:pt x="945" y="6585"/>
                    <a:pt x="851" y="6491"/>
                    <a:pt x="851" y="6459"/>
                  </a:cubicBezTo>
                  <a:lnTo>
                    <a:pt x="851" y="946"/>
                  </a:lnTo>
                  <a:cubicBezTo>
                    <a:pt x="851" y="883"/>
                    <a:pt x="945" y="788"/>
                    <a:pt x="1008" y="788"/>
                  </a:cubicBezTo>
                  <a:close/>
                  <a:moveTo>
                    <a:pt x="977" y="1"/>
                  </a:moveTo>
                  <a:cubicBezTo>
                    <a:pt x="441" y="1"/>
                    <a:pt x="0" y="442"/>
                    <a:pt x="0" y="977"/>
                  </a:cubicBezTo>
                  <a:lnTo>
                    <a:pt x="0" y="6491"/>
                  </a:lnTo>
                  <a:cubicBezTo>
                    <a:pt x="0" y="7058"/>
                    <a:pt x="441" y="7436"/>
                    <a:pt x="977" y="7436"/>
                  </a:cubicBezTo>
                  <a:lnTo>
                    <a:pt x="2363" y="7436"/>
                  </a:lnTo>
                  <a:cubicBezTo>
                    <a:pt x="2899" y="7436"/>
                    <a:pt x="3308" y="7026"/>
                    <a:pt x="3308" y="6491"/>
                  </a:cubicBezTo>
                  <a:lnTo>
                    <a:pt x="3308" y="977"/>
                  </a:lnTo>
                  <a:cubicBezTo>
                    <a:pt x="3340" y="442"/>
                    <a:pt x="2899" y="1"/>
                    <a:pt x="23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970" name="Google Shape;970;p116"/>
          <p:cNvSpPr txBox="1">
            <a:spLocks noGrp="1"/>
          </p:cNvSpPr>
          <p:nvPr>
            <p:ph type="subTitle" idx="7"/>
          </p:nvPr>
        </p:nvSpPr>
        <p:spPr>
          <a:xfrm>
            <a:off x="931716" y="2120725"/>
            <a:ext cx="2068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Customers</a:t>
            </a:r>
            <a:endParaRPr sz="2000"/>
          </a:p>
        </p:txBody>
      </p:sp>
      <p:sp>
        <p:nvSpPr>
          <p:cNvPr id="971" name="Google Shape;971;p116"/>
          <p:cNvSpPr txBox="1">
            <a:spLocks noGrp="1"/>
          </p:cNvSpPr>
          <p:nvPr>
            <p:ph type="subTitle" idx="8"/>
          </p:nvPr>
        </p:nvSpPr>
        <p:spPr>
          <a:xfrm>
            <a:off x="5467450" y="2120725"/>
            <a:ext cx="30924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Sponsors/Investors</a:t>
            </a:r>
            <a:endParaRPr sz="2000"/>
          </a:p>
        </p:txBody>
      </p:sp>
      <p:sp>
        <p:nvSpPr>
          <p:cNvPr id="972" name="Google Shape;972;p116"/>
          <p:cNvSpPr txBox="1">
            <a:spLocks noGrp="1"/>
          </p:cNvSpPr>
          <p:nvPr>
            <p:ph type="subTitle" idx="9"/>
          </p:nvPr>
        </p:nvSpPr>
        <p:spPr>
          <a:xfrm>
            <a:off x="931723" y="3692363"/>
            <a:ext cx="2068800" cy="3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Partners</a:t>
            </a:r>
            <a:endParaRPr sz="2000"/>
          </a:p>
        </p:txBody>
      </p:sp>
      <p:grpSp>
        <p:nvGrpSpPr>
          <p:cNvPr id="973" name="Google Shape;973;p116"/>
          <p:cNvGrpSpPr/>
          <p:nvPr/>
        </p:nvGrpSpPr>
        <p:grpSpPr>
          <a:xfrm>
            <a:off x="4063073" y="3009823"/>
            <a:ext cx="572700" cy="572700"/>
            <a:chOff x="1679498" y="2992673"/>
            <a:chExt cx="572700" cy="572700"/>
          </a:xfrm>
        </p:grpSpPr>
        <p:sp>
          <p:nvSpPr>
            <p:cNvPr id="974" name="Google Shape;974;p116"/>
            <p:cNvSpPr/>
            <p:nvPr/>
          </p:nvSpPr>
          <p:spPr>
            <a:xfrm>
              <a:off x="1679498" y="2992673"/>
              <a:ext cx="572700" cy="5727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75" name="Google Shape;975;p116"/>
            <p:cNvGrpSpPr/>
            <p:nvPr/>
          </p:nvGrpSpPr>
          <p:grpSpPr>
            <a:xfrm>
              <a:off x="1819442" y="3088351"/>
              <a:ext cx="292810" cy="292443"/>
              <a:chOff x="-60620800" y="2304600"/>
              <a:chExt cx="319000" cy="318600"/>
            </a:xfrm>
          </p:grpSpPr>
          <p:sp>
            <p:nvSpPr>
              <p:cNvPr id="976" name="Google Shape;976;p116"/>
              <p:cNvSpPr/>
              <p:nvPr/>
            </p:nvSpPr>
            <p:spPr>
              <a:xfrm>
                <a:off x="-60620800" y="2304600"/>
                <a:ext cx="319000" cy="318600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744" extrusionOk="0">
                    <a:moveTo>
                      <a:pt x="10939" y="845"/>
                    </a:moveTo>
                    <a:cubicBezTo>
                      <a:pt x="10969" y="845"/>
                      <a:pt x="11001" y="853"/>
                      <a:pt x="11027" y="866"/>
                    </a:cubicBezTo>
                    <a:lnTo>
                      <a:pt x="11752" y="1276"/>
                    </a:lnTo>
                    <a:cubicBezTo>
                      <a:pt x="11783" y="1339"/>
                      <a:pt x="11815" y="1433"/>
                      <a:pt x="11783" y="1465"/>
                    </a:cubicBezTo>
                    <a:lnTo>
                      <a:pt x="11437" y="2063"/>
                    </a:lnTo>
                    <a:lnTo>
                      <a:pt x="10491" y="1496"/>
                    </a:lnTo>
                    <a:lnTo>
                      <a:pt x="10838" y="898"/>
                    </a:lnTo>
                    <a:cubicBezTo>
                      <a:pt x="10856" y="861"/>
                      <a:pt x="10897" y="845"/>
                      <a:pt x="10939" y="845"/>
                    </a:cubicBezTo>
                    <a:close/>
                    <a:moveTo>
                      <a:pt x="10050" y="2252"/>
                    </a:moveTo>
                    <a:lnTo>
                      <a:pt x="10995" y="2819"/>
                    </a:lnTo>
                    <a:lnTo>
                      <a:pt x="8916" y="6379"/>
                    </a:lnTo>
                    <a:lnTo>
                      <a:pt x="7971" y="5844"/>
                    </a:lnTo>
                    <a:lnTo>
                      <a:pt x="10050" y="2252"/>
                    </a:lnTo>
                    <a:close/>
                    <a:moveTo>
                      <a:pt x="7813" y="6663"/>
                    </a:moveTo>
                    <a:lnTo>
                      <a:pt x="8318" y="6978"/>
                    </a:lnTo>
                    <a:lnTo>
                      <a:pt x="7782" y="7324"/>
                    </a:lnTo>
                    <a:lnTo>
                      <a:pt x="7813" y="6663"/>
                    </a:lnTo>
                    <a:close/>
                    <a:moveTo>
                      <a:pt x="11342" y="5245"/>
                    </a:moveTo>
                    <a:cubicBezTo>
                      <a:pt x="11594" y="5245"/>
                      <a:pt x="11752" y="5434"/>
                      <a:pt x="11752" y="5686"/>
                    </a:cubicBezTo>
                    <a:lnTo>
                      <a:pt x="11752" y="11483"/>
                    </a:lnTo>
                    <a:cubicBezTo>
                      <a:pt x="11752" y="11704"/>
                      <a:pt x="11531" y="11893"/>
                      <a:pt x="11342" y="11893"/>
                    </a:cubicBezTo>
                    <a:lnTo>
                      <a:pt x="1197" y="11893"/>
                    </a:lnTo>
                    <a:cubicBezTo>
                      <a:pt x="945" y="11893"/>
                      <a:pt x="788" y="11704"/>
                      <a:pt x="788" y="11483"/>
                    </a:cubicBezTo>
                    <a:lnTo>
                      <a:pt x="788" y="5686"/>
                    </a:lnTo>
                    <a:cubicBezTo>
                      <a:pt x="788" y="5434"/>
                      <a:pt x="977" y="5245"/>
                      <a:pt x="1197" y="5245"/>
                    </a:cubicBezTo>
                    <a:lnTo>
                      <a:pt x="7372" y="5245"/>
                    </a:lnTo>
                    <a:lnTo>
                      <a:pt x="7057" y="5749"/>
                    </a:lnTo>
                    <a:cubicBezTo>
                      <a:pt x="7026" y="5812"/>
                      <a:pt x="7026" y="5875"/>
                      <a:pt x="7026" y="5970"/>
                    </a:cubicBezTo>
                    <a:lnTo>
                      <a:pt x="6900" y="7734"/>
                    </a:lnTo>
                    <a:lnTo>
                      <a:pt x="5545" y="7734"/>
                    </a:lnTo>
                    <a:cubicBezTo>
                      <a:pt x="5325" y="7734"/>
                      <a:pt x="5167" y="7923"/>
                      <a:pt x="5167" y="8175"/>
                    </a:cubicBezTo>
                    <a:cubicBezTo>
                      <a:pt x="5167" y="8396"/>
                      <a:pt x="5356" y="8585"/>
                      <a:pt x="5545" y="8585"/>
                    </a:cubicBezTo>
                    <a:lnTo>
                      <a:pt x="10523" y="8585"/>
                    </a:lnTo>
                    <a:cubicBezTo>
                      <a:pt x="10743" y="8585"/>
                      <a:pt x="10964" y="8396"/>
                      <a:pt x="10964" y="8175"/>
                    </a:cubicBezTo>
                    <a:cubicBezTo>
                      <a:pt x="10964" y="7923"/>
                      <a:pt x="10743" y="7734"/>
                      <a:pt x="10523" y="7734"/>
                    </a:cubicBezTo>
                    <a:lnTo>
                      <a:pt x="8633" y="7734"/>
                    </a:lnTo>
                    <a:lnTo>
                      <a:pt x="9294" y="7293"/>
                    </a:lnTo>
                    <a:cubicBezTo>
                      <a:pt x="9326" y="7261"/>
                      <a:pt x="9420" y="7230"/>
                      <a:pt x="9420" y="7135"/>
                    </a:cubicBezTo>
                    <a:lnTo>
                      <a:pt x="10523" y="5245"/>
                    </a:lnTo>
                    <a:close/>
                    <a:moveTo>
                      <a:pt x="10933" y="0"/>
                    </a:moveTo>
                    <a:cubicBezTo>
                      <a:pt x="10599" y="0"/>
                      <a:pt x="10280" y="175"/>
                      <a:pt x="10113" y="488"/>
                    </a:cubicBezTo>
                    <a:lnTo>
                      <a:pt x="9578" y="1433"/>
                    </a:lnTo>
                    <a:lnTo>
                      <a:pt x="7877" y="4395"/>
                    </a:lnTo>
                    <a:lnTo>
                      <a:pt x="1229" y="4395"/>
                    </a:lnTo>
                    <a:cubicBezTo>
                      <a:pt x="567" y="4395"/>
                      <a:pt x="0" y="4930"/>
                      <a:pt x="0" y="5592"/>
                    </a:cubicBezTo>
                    <a:lnTo>
                      <a:pt x="0" y="11483"/>
                    </a:lnTo>
                    <a:cubicBezTo>
                      <a:pt x="0" y="12145"/>
                      <a:pt x="567" y="12743"/>
                      <a:pt x="1229" y="12743"/>
                    </a:cubicBezTo>
                    <a:lnTo>
                      <a:pt x="11374" y="12743"/>
                    </a:lnTo>
                    <a:cubicBezTo>
                      <a:pt x="12067" y="12743"/>
                      <a:pt x="12602" y="12176"/>
                      <a:pt x="12602" y="11483"/>
                    </a:cubicBezTo>
                    <a:lnTo>
                      <a:pt x="12602" y="5686"/>
                    </a:lnTo>
                    <a:cubicBezTo>
                      <a:pt x="12602" y="5025"/>
                      <a:pt x="12067" y="4458"/>
                      <a:pt x="11374" y="4458"/>
                    </a:cubicBezTo>
                    <a:lnTo>
                      <a:pt x="11027" y="4458"/>
                    </a:lnTo>
                    <a:lnTo>
                      <a:pt x="12508" y="1937"/>
                    </a:lnTo>
                    <a:cubicBezTo>
                      <a:pt x="12760" y="1433"/>
                      <a:pt x="12602" y="835"/>
                      <a:pt x="12130" y="551"/>
                    </a:cubicBezTo>
                    <a:lnTo>
                      <a:pt x="11437" y="141"/>
                    </a:lnTo>
                    <a:cubicBezTo>
                      <a:pt x="11277" y="46"/>
                      <a:pt x="11103" y="0"/>
                      <a:pt x="1093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977" name="Google Shape;977;p116"/>
              <p:cNvSpPr/>
              <p:nvPr/>
            </p:nvSpPr>
            <p:spPr>
              <a:xfrm>
                <a:off x="-60491625" y="2560150"/>
                <a:ext cx="144925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5797" h="821" extrusionOk="0">
                    <a:moveTo>
                      <a:pt x="378" y="1"/>
                    </a:moveTo>
                    <a:cubicBezTo>
                      <a:pt x="158" y="1"/>
                      <a:pt x="0" y="190"/>
                      <a:pt x="0" y="411"/>
                    </a:cubicBezTo>
                    <a:cubicBezTo>
                      <a:pt x="0" y="663"/>
                      <a:pt x="189" y="820"/>
                      <a:pt x="378" y="820"/>
                    </a:cubicBezTo>
                    <a:lnTo>
                      <a:pt x="5356" y="820"/>
                    </a:lnTo>
                    <a:cubicBezTo>
                      <a:pt x="5576" y="820"/>
                      <a:pt x="5797" y="631"/>
                      <a:pt x="5797" y="411"/>
                    </a:cubicBezTo>
                    <a:cubicBezTo>
                      <a:pt x="5797" y="190"/>
                      <a:pt x="5576" y="1"/>
                      <a:pt x="535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978" name="Google Shape;978;p116"/>
              <p:cNvSpPr/>
              <p:nvPr/>
            </p:nvSpPr>
            <p:spPr>
              <a:xfrm>
                <a:off x="-60573550" y="2445950"/>
                <a:ext cx="62250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5861" extrusionOk="0">
                    <a:moveTo>
                      <a:pt x="1229" y="1"/>
                    </a:moveTo>
                    <a:cubicBezTo>
                      <a:pt x="977" y="1"/>
                      <a:pt x="820" y="190"/>
                      <a:pt x="820" y="410"/>
                    </a:cubicBezTo>
                    <a:lnTo>
                      <a:pt x="820" y="694"/>
                    </a:lnTo>
                    <a:cubicBezTo>
                      <a:pt x="347" y="851"/>
                      <a:pt x="1" y="1324"/>
                      <a:pt x="1" y="1891"/>
                    </a:cubicBezTo>
                    <a:cubicBezTo>
                      <a:pt x="1" y="2553"/>
                      <a:pt x="568" y="2931"/>
                      <a:pt x="977" y="3246"/>
                    </a:cubicBezTo>
                    <a:cubicBezTo>
                      <a:pt x="1292" y="3498"/>
                      <a:pt x="1670" y="3718"/>
                      <a:pt x="1670" y="3970"/>
                    </a:cubicBezTo>
                    <a:cubicBezTo>
                      <a:pt x="1670" y="4191"/>
                      <a:pt x="1450" y="4348"/>
                      <a:pt x="1229" y="4348"/>
                    </a:cubicBezTo>
                    <a:cubicBezTo>
                      <a:pt x="977" y="4348"/>
                      <a:pt x="820" y="4159"/>
                      <a:pt x="820" y="3970"/>
                    </a:cubicBezTo>
                    <a:cubicBezTo>
                      <a:pt x="820" y="3718"/>
                      <a:pt x="631" y="3529"/>
                      <a:pt x="442" y="3529"/>
                    </a:cubicBezTo>
                    <a:cubicBezTo>
                      <a:pt x="190" y="3529"/>
                      <a:pt x="1" y="3718"/>
                      <a:pt x="1" y="3970"/>
                    </a:cubicBezTo>
                    <a:cubicBezTo>
                      <a:pt x="1" y="4506"/>
                      <a:pt x="347" y="4947"/>
                      <a:pt x="820" y="5136"/>
                    </a:cubicBezTo>
                    <a:lnTo>
                      <a:pt x="820" y="5420"/>
                    </a:lnTo>
                    <a:cubicBezTo>
                      <a:pt x="820" y="5672"/>
                      <a:pt x="1040" y="5861"/>
                      <a:pt x="1229" y="5861"/>
                    </a:cubicBezTo>
                    <a:cubicBezTo>
                      <a:pt x="1450" y="5861"/>
                      <a:pt x="1670" y="5672"/>
                      <a:pt x="1670" y="5420"/>
                    </a:cubicBezTo>
                    <a:lnTo>
                      <a:pt x="1670" y="5136"/>
                    </a:lnTo>
                    <a:cubicBezTo>
                      <a:pt x="2143" y="4979"/>
                      <a:pt x="2489" y="4506"/>
                      <a:pt x="2489" y="3970"/>
                    </a:cubicBezTo>
                    <a:cubicBezTo>
                      <a:pt x="2489" y="3309"/>
                      <a:pt x="1922" y="2899"/>
                      <a:pt x="1513" y="2584"/>
                    </a:cubicBezTo>
                    <a:cubicBezTo>
                      <a:pt x="1198" y="2364"/>
                      <a:pt x="820" y="2112"/>
                      <a:pt x="820" y="1891"/>
                    </a:cubicBezTo>
                    <a:cubicBezTo>
                      <a:pt x="788" y="1639"/>
                      <a:pt x="977" y="1450"/>
                      <a:pt x="1229" y="1450"/>
                    </a:cubicBezTo>
                    <a:cubicBezTo>
                      <a:pt x="1450" y="1450"/>
                      <a:pt x="1670" y="1639"/>
                      <a:pt x="1670" y="1891"/>
                    </a:cubicBezTo>
                    <a:cubicBezTo>
                      <a:pt x="1670" y="2112"/>
                      <a:pt x="1859" y="2269"/>
                      <a:pt x="2048" y="2269"/>
                    </a:cubicBezTo>
                    <a:cubicBezTo>
                      <a:pt x="2300" y="2269"/>
                      <a:pt x="2489" y="2080"/>
                      <a:pt x="2489" y="1891"/>
                    </a:cubicBezTo>
                    <a:cubicBezTo>
                      <a:pt x="2489" y="1324"/>
                      <a:pt x="2143" y="883"/>
                      <a:pt x="1670" y="694"/>
                    </a:cubicBezTo>
                    <a:lnTo>
                      <a:pt x="1670" y="410"/>
                    </a:lnTo>
                    <a:cubicBezTo>
                      <a:pt x="1670" y="190"/>
                      <a:pt x="1450" y="1"/>
                      <a:pt x="122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979" name="Google Shape;979;p116"/>
          <p:cNvGrpSpPr/>
          <p:nvPr/>
        </p:nvGrpSpPr>
        <p:grpSpPr>
          <a:xfrm>
            <a:off x="6845825" y="2847850"/>
            <a:ext cx="572700" cy="572700"/>
            <a:chOff x="4267786" y="2948223"/>
            <a:chExt cx="572700" cy="572700"/>
          </a:xfrm>
        </p:grpSpPr>
        <p:sp>
          <p:nvSpPr>
            <p:cNvPr id="980" name="Google Shape;980;p116"/>
            <p:cNvSpPr/>
            <p:nvPr/>
          </p:nvSpPr>
          <p:spPr>
            <a:xfrm>
              <a:off x="4267786" y="2948223"/>
              <a:ext cx="572700" cy="5727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81" name="Google Shape;981;p116"/>
            <p:cNvGrpSpPr/>
            <p:nvPr/>
          </p:nvGrpSpPr>
          <p:grpSpPr>
            <a:xfrm>
              <a:off x="4409156" y="3088168"/>
              <a:ext cx="289942" cy="292810"/>
              <a:chOff x="-59100700" y="1911950"/>
              <a:chExt cx="315875" cy="319000"/>
            </a:xfrm>
          </p:grpSpPr>
          <p:sp>
            <p:nvSpPr>
              <p:cNvPr id="982" name="Google Shape;982;p116"/>
              <p:cNvSpPr/>
              <p:nvPr/>
            </p:nvSpPr>
            <p:spPr>
              <a:xfrm>
                <a:off x="-59015625" y="1993850"/>
                <a:ext cx="205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1" extrusionOk="0">
                    <a:moveTo>
                      <a:pt x="189" y="1"/>
                    </a:moveTo>
                    <a:cubicBezTo>
                      <a:pt x="63" y="1"/>
                      <a:pt x="0" y="64"/>
                      <a:pt x="0" y="190"/>
                    </a:cubicBezTo>
                    <a:lnTo>
                      <a:pt x="0" y="631"/>
                    </a:lnTo>
                    <a:cubicBezTo>
                      <a:pt x="0" y="757"/>
                      <a:pt x="95" y="820"/>
                      <a:pt x="189" y="820"/>
                    </a:cubicBezTo>
                    <a:lnTo>
                      <a:pt x="630" y="820"/>
                    </a:lnTo>
                    <a:cubicBezTo>
                      <a:pt x="725" y="820"/>
                      <a:pt x="820" y="757"/>
                      <a:pt x="820" y="631"/>
                    </a:cubicBezTo>
                    <a:lnTo>
                      <a:pt x="820" y="190"/>
                    </a:lnTo>
                    <a:cubicBezTo>
                      <a:pt x="820" y="64"/>
                      <a:pt x="725" y="1"/>
                      <a:pt x="6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983" name="Google Shape;983;p116"/>
              <p:cNvSpPr/>
              <p:nvPr/>
            </p:nvSpPr>
            <p:spPr>
              <a:xfrm>
                <a:off x="-58954200" y="1993850"/>
                <a:ext cx="213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21" extrusionOk="0">
                    <a:moveTo>
                      <a:pt x="221" y="1"/>
                    </a:moveTo>
                    <a:cubicBezTo>
                      <a:pt x="95" y="1"/>
                      <a:pt x="1" y="64"/>
                      <a:pt x="1" y="190"/>
                    </a:cubicBezTo>
                    <a:lnTo>
                      <a:pt x="1" y="631"/>
                    </a:lnTo>
                    <a:cubicBezTo>
                      <a:pt x="1" y="757"/>
                      <a:pt x="127" y="820"/>
                      <a:pt x="221" y="820"/>
                    </a:cubicBezTo>
                    <a:lnTo>
                      <a:pt x="631" y="820"/>
                    </a:lnTo>
                    <a:cubicBezTo>
                      <a:pt x="757" y="820"/>
                      <a:pt x="851" y="757"/>
                      <a:pt x="851" y="631"/>
                    </a:cubicBezTo>
                    <a:lnTo>
                      <a:pt x="851" y="190"/>
                    </a:lnTo>
                    <a:cubicBezTo>
                      <a:pt x="851" y="64"/>
                      <a:pt x="757" y="1"/>
                      <a:pt x="63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984" name="Google Shape;984;p116"/>
              <p:cNvSpPr/>
              <p:nvPr/>
            </p:nvSpPr>
            <p:spPr>
              <a:xfrm>
                <a:off x="-58891975" y="1993850"/>
                <a:ext cx="213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21" extrusionOk="0">
                    <a:moveTo>
                      <a:pt x="190" y="1"/>
                    </a:moveTo>
                    <a:cubicBezTo>
                      <a:pt x="95" y="1"/>
                      <a:pt x="1" y="64"/>
                      <a:pt x="1" y="190"/>
                    </a:cubicBezTo>
                    <a:lnTo>
                      <a:pt x="1" y="631"/>
                    </a:lnTo>
                    <a:cubicBezTo>
                      <a:pt x="1" y="757"/>
                      <a:pt x="127" y="820"/>
                      <a:pt x="190" y="820"/>
                    </a:cubicBezTo>
                    <a:lnTo>
                      <a:pt x="631" y="820"/>
                    </a:lnTo>
                    <a:cubicBezTo>
                      <a:pt x="757" y="820"/>
                      <a:pt x="851" y="757"/>
                      <a:pt x="851" y="631"/>
                    </a:cubicBezTo>
                    <a:lnTo>
                      <a:pt x="851" y="190"/>
                    </a:lnTo>
                    <a:cubicBezTo>
                      <a:pt x="851" y="64"/>
                      <a:pt x="757" y="1"/>
                      <a:pt x="63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985" name="Google Shape;985;p116"/>
              <p:cNvSpPr/>
              <p:nvPr/>
            </p:nvSpPr>
            <p:spPr>
              <a:xfrm>
                <a:off x="-59015625" y="2034825"/>
                <a:ext cx="20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51" extrusionOk="0">
                    <a:moveTo>
                      <a:pt x="189" y="0"/>
                    </a:moveTo>
                    <a:cubicBezTo>
                      <a:pt x="63" y="0"/>
                      <a:pt x="0" y="95"/>
                      <a:pt x="0" y="221"/>
                    </a:cubicBezTo>
                    <a:lnTo>
                      <a:pt x="0" y="630"/>
                    </a:lnTo>
                    <a:cubicBezTo>
                      <a:pt x="0" y="756"/>
                      <a:pt x="95" y="851"/>
                      <a:pt x="189" y="851"/>
                    </a:cubicBezTo>
                    <a:lnTo>
                      <a:pt x="630" y="851"/>
                    </a:lnTo>
                    <a:cubicBezTo>
                      <a:pt x="725" y="851"/>
                      <a:pt x="820" y="756"/>
                      <a:pt x="820" y="630"/>
                    </a:cubicBezTo>
                    <a:lnTo>
                      <a:pt x="820" y="221"/>
                    </a:lnTo>
                    <a:cubicBezTo>
                      <a:pt x="820" y="95"/>
                      <a:pt x="725" y="0"/>
                      <a:pt x="6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986" name="Google Shape;986;p116"/>
              <p:cNvSpPr/>
              <p:nvPr/>
            </p:nvSpPr>
            <p:spPr>
              <a:xfrm>
                <a:off x="-58954200" y="2034825"/>
                <a:ext cx="213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51" extrusionOk="0">
                    <a:moveTo>
                      <a:pt x="221" y="0"/>
                    </a:moveTo>
                    <a:cubicBezTo>
                      <a:pt x="95" y="0"/>
                      <a:pt x="1" y="95"/>
                      <a:pt x="1" y="221"/>
                    </a:cubicBezTo>
                    <a:lnTo>
                      <a:pt x="1" y="630"/>
                    </a:lnTo>
                    <a:cubicBezTo>
                      <a:pt x="1" y="756"/>
                      <a:pt x="127" y="851"/>
                      <a:pt x="221" y="851"/>
                    </a:cubicBezTo>
                    <a:lnTo>
                      <a:pt x="631" y="851"/>
                    </a:lnTo>
                    <a:cubicBezTo>
                      <a:pt x="757" y="851"/>
                      <a:pt x="851" y="756"/>
                      <a:pt x="851" y="630"/>
                    </a:cubicBezTo>
                    <a:lnTo>
                      <a:pt x="851" y="221"/>
                    </a:lnTo>
                    <a:cubicBezTo>
                      <a:pt x="851" y="95"/>
                      <a:pt x="757" y="0"/>
                      <a:pt x="63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987" name="Google Shape;987;p116"/>
              <p:cNvSpPr/>
              <p:nvPr/>
            </p:nvSpPr>
            <p:spPr>
              <a:xfrm>
                <a:off x="-58891975" y="2034825"/>
                <a:ext cx="213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51" extrusionOk="0">
                    <a:moveTo>
                      <a:pt x="190" y="0"/>
                    </a:moveTo>
                    <a:cubicBezTo>
                      <a:pt x="95" y="0"/>
                      <a:pt x="1" y="95"/>
                      <a:pt x="1" y="221"/>
                    </a:cubicBezTo>
                    <a:lnTo>
                      <a:pt x="1" y="630"/>
                    </a:lnTo>
                    <a:cubicBezTo>
                      <a:pt x="1" y="756"/>
                      <a:pt x="127" y="851"/>
                      <a:pt x="190" y="851"/>
                    </a:cubicBezTo>
                    <a:lnTo>
                      <a:pt x="631" y="851"/>
                    </a:lnTo>
                    <a:cubicBezTo>
                      <a:pt x="757" y="851"/>
                      <a:pt x="851" y="756"/>
                      <a:pt x="851" y="630"/>
                    </a:cubicBezTo>
                    <a:lnTo>
                      <a:pt x="851" y="221"/>
                    </a:lnTo>
                    <a:cubicBezTo>
                      <a:pt x="851" y="95"/>
                      <a:pt x="757" y="0"/>
                      <a:pt x="63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988" name="Google Shape;988;p116"/>
              <p:cNvSpPr/>
              <p:nvPr/>
            </p:nvSpPr>
            <p:spPr>
              <a:xfrm>
                <a:off x="-59015625" y="2076550"/>
                <a:ext cx="205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1" extrusionOk="0">
                    <a:moveTo>
                      <a:pt x="189" y="1"/>
                    </a:moveTo>
                    <a:cubicBezTo>
                      <a:pt x="63" y="1"/>
                      <a:pt x="0" y="64"/>
                      <a:pt x="0" y="190"/>
                    </a:cubicBezTo>
                    <a:lnTo>
                      <a:pt x="0" y="631"/>
                    </a:lnTo>
                    <a:cubicBezTo>
                      <a:pt x="0" y="757"/>
                      <a:pt x="95" y="820"/>
                      <a:pt x="189" y="820"/>
                    </a:cubicBezTo>
                    <a:lnTo>
                      <a:pt x="630" y="820"/>
                    </a:lnTo>
                    <a:cubicBezTo>
                      <a:pt x="725" y="820"/>
                      <a:pt x="820" y="757"/>
                      <a:pt x="820" y="631"/>
                    </a:cubicBezTo>
                    <a:lnTo>
                      <a:pt x="820" y="190"/>
                    </a:lnTo>
                    <a:cubicBezTo>
                      <a:pt x="820" y="64"/>
                      <a:pt x="725" y="1"/>
                      <a:pt x="6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989" name="Google Shape;989;p116"/>
              <p:cNvSpPr/>
              <p:nvPr/>
            </p:nvSpPr>
            <p:spPr>
              <a:xfrm>
                <a:off x="-58954200" y="2076550"/>
                <a:ext cx="213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21" extrusionOk="0">
                    <a:moveTo>
                      <a:pt x="221" y="1"/>
                    </a:moveTo>
                    <a:cubicBezTo>
                      <a:pt x="95" y="1"/>
                      <a:pt x="1" y="64"/>
                      <a:pt x="1" y="190"/>
                    </a:cubicBezTo>
                    <a:lnTo>
                      <a:pt x="1" y="631"/>
                    </a:lnTo>
                    <a:cubicBezTo>
                      <a:pt x="1" y="757"/>
                      <a:pt x="127" y="820"/>
                      <a:pt x="221" y="820"/>
                    </a:cubicBezTo>
                    <a:lnTo>
                      <a:pt x="631" y="820"/>
                    </a:lnTo>
                    <a:cubicBezTo>
                      <a:pt x="757" y="820"/>
                      <a:pt x="851" y="757"/>
                      <a:pt x="851" y="631"/>
                    </a:cubicBezTo>
                    <a:lnTo>
                      <a:pt x="851" y="190"/>
                    </a:lnTo>
                    <a:cubicBezTo>
                      <a:pt x="851" y="64"/>
                      <a:pt x="757" y="1"/>
                      <a:pt x="63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990" name="Google Shape;990;p116"/>
              <p:cNvSpPr/>
              <p:nvPr/>
            </p:nvSpPr>
            <p:spPr>
              <a:xfrm>
                <a:off x="-58891975" y="2076550"/>
                <a:ext cx="21300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821" extrusionOk="0">
                    <a:moveTo>
                      <a:pt x="190" y="1"/>
                    </a:moveTo>
                    <a:cubicBezTo>
                      <a:pt x="95" y="1"/>
                      <a:pt x="1" y="64"/>
                      <a:pt x="1" y="190"/>
                    </a:cubicBezTo>
                    <a:lnTo>
                      <a:pt x="1" y="631"/>
                    </a:lnTo>
                    <a:cubicBezTo>
                      <a:pt x="1" y="757"/>
                      <a:pt x="127" y="820"/>
                      <a:pt x="190" y="820"/>
                    </a:cubicBezTo>
                    <a:lnTo>
                      <a:pt x="631" y="820"/>
                    </a:lnTo>
                    <a:cubicBezTo>
                      <a:pt x="757" y="820"/>
                      <a:pt x="851" y="757"/>
                      <a:pt x="851" y="631"/>
                    </a:cubicBezTo>
                    <a:lnTo>
                      <a:pt x="851" y="190"/>
                    </a:lnTo>
                    <a:cubicBezTo>
                      <a:pt x="851" y="64"/>
                      <a:pt x="757" y="1"/>
                      <a:pt x="63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991" name="Google Shape;991;p116"/>
              <p:cNvSpPr/>
              <p:nvPr/>
            </p:nvSpPr>
            <p:spPr>
              <a:xfrm>
                <a:off x="-59100700" y="1911950"/>
                <a:ext cx="315875" cy="319000"/>
              </a:xfrm>
              <a:custGeom>
                <a:avLst/>
                <a:gdLst/>
                <a:ahLst/>
                <a:cxnLst/>
                <a:rect l="l" t="t" r="r" b="b"/>
                <a:pathLst>
                  <a:path w="12635" h="12760" extrusionOk="0">
                    <a:moveTo>
                      <a:pt x="9169" y="788"/>
                    </a:moveTo>
                    <a:lnTo>
                      <a:pt x="9169" y="1607"/>
                    </a:lnTo>
                    <a:lnTo>
                      <a:pt x="3403" y="1607"/>
                    </a:lnTo>
                    <a:lnTo>
                      <a:pt x="3403" y="788"/>
                    </a:lnTo>
                    <a:close/>
                    <a:moveTo>
                      <a:pt x="1734" y="9074"/>
                    </a:moveTo>
                    <a:lnTo>
                      <a:pt x="1734" y="11815"/>
                    </a:lnTo>
                    <a:lnTo>
                      <a:pt x="788" y="11815"/>
                    </a:lnTo>
                    <a:lnTo>
                      <a:pt x="788" y="9074"/>
                    </a:lnTo>
                    <a:close/>
                    <a:moveTo>
                      <a:pt x="5861" y="9074"/>
                    </a:moveTo>
                    <a:lnTo>
                      <a:pt x="5861" y="11815"/>
                    </a:lnTo>
                    <a:lnTo>
                      <a:pt x="4223" y="11815"/>
                    </a:lnTo>
                    <a:lnTo>
                      <a:pt x="4223" y="9074"/>
                    </a:lnTo>
                    <a:close/>
                    <a:moveTo>
                      <a:pt x="8350" y="9074"/>
                    </a:moveTo>
                    <a:lnTo>
                      <a:pt x="8350" y="11815"/>
                    </a:lnTo>
                    <a:lnTo>
                      <a:pt x="6711" y="11815"/>
                    </a:lnTo>
                    <a:lnTo>
                      <a:pt x="6711" y="9074"/>
                    </a:lnTo>
                    <a:close/>
                    <a:moveTo>
                      <a:pt x="10051" y="2458"/>
                    </a:moveTo>
                    <a:lnTo>
                      <a:pt x="10051" y="11815"/>
                    </a:lnTo>
                    <a:lnTo>
                      <a:pt x="9169" y="11815"/>
                    </a:lnTo>
                    <a:lnTo>
                      <a:pt x="9169" y="8664"/>
                    </a:lnTo>
                    <a:cubicBezTo>
                      <a:pt x="9169" y="8444"/>
                      <a:pt x="8980" y="8223"/>
                      <a:pt x="8791" y="8223"/>
                    </a:cubicBezTo>
                    <a:lnTo>
                      <a:pt x="3813" y="8223"/>
                    </a:lnTo>
                    <a:cubicBezTo>
                      <a:pt x="3592" y="8223"/>
                      <a:pt x="3435" y="8444"/>
                      <a:pt x="3435" y="8664"/>
                    </a:cubicBezTo>
                    <a:lnTo>
                      <a:pt x="3435" y="11815"/>
                    </a:lnTo>
                    <a:lnTo>
                      <a:pt x="2616" y="11815"/>
                    </a:lnTo>
                    <a:lnTo>
                      <a:pt x="2616" y="2458"/>
                    </a:lnTo>
                    <a:close/>
                    <a:moveTo>
                      <a:pt x="11815" y="9074"/>
                    </a:moveTo>
                    <a:lnTo>
                      <a:pt x="11815" y="11815"/>
                    </a:lnTo>
                    <a:lnTo>
                      <a:pt x="10839" y="11815"/>
                    </a:lnTo>
                    <a:lnTo>
                      <a:pt x="10839" y="9074"/>
                    </a:lnTo>
                    <a:close/>
                    <a:moveTo>
                      <a:pt x="2994" y="0"/>
                    </a:moveTo>
                    <a:cubicBezTo>
                      <a:pt x="2773" y="0"/>
                      <a:pt x="2616" y="190"/>
                      <a:pt x="2616" y="410"/>
                    </a:cubicBezTo>
                    <a:lnTo>
                      <a:pt x="2616" y="1670"/>
                    </a:lnTo>
                    <a:lnTo>
                      <a:pt x="2206" y="1670"/>
                    </a:lnTo>
                    <a:cubicBezTo>
                      <a:pt x="1986" y="1670"/>
                      <a:pt x="1765" y="1859"/>
                      <a:pt x="1765" y="2080"/>
                    </a:cubicBezTo>
                    <a:lnTo>
                      <a:pt x="1765" y="8318"/>
                    </a:lnTo>
                    <a:lnTo>
                      <a:pt x="410" y="8318"/>
                    </a:lnTo>
                    <a:cubicBezTo>
                      <a:pt x="158" y="8318"/>
                      <a:pt x="1" y="8507"/>
                      <a:pt x="1" y="8727"/>
                    </a:cubicBezTo>
                    <a:lnTo>
                      <a:pt x="1" y="12319"/>
                    </a:lnTo>
                    <a:cubicBezTo>
                      <a:pt x="1" y="12571"/>
                      <a:pt x="190" y="12760"/>
                      <a:pt x="410" y="12760"/>
                    </a:cubicBezTo>
                    <a:lnTo>
                      <a:pt x="12256" y="12760"/>
                    </a:lnTo>
                    <a:cubicBezTo>
                      <a:pt x="12477" y="12760"/>
                      <a:pt x="12634" y="12571"/>
                      <a:pt x="12634" y="12319"/>
                    </a:cubicBezTo>
                    <a:lnTo>
                      <a:pt x="12634" y="8664"/>
                    </a:lnTo>
                    <a:cubicBezTo>
                      <a:pt x="12634" y="8444"/>
                      <a:pt x="12445" y="8223"/>
                      <a:pt x="12225" y="8223"/>
                    </a:cubicBezTo>
                    <a:lnTo>
                      <a:pt x="10839" y="8223"/>
                    </a:lnTo>
                    <a:lnTo>
                      <a:pt x="10839" y="2017"/>
                    </a:lnTo>
                    <a:cubicBezTo>
                      <a:pt x="10839" y="1765"/>
                      <a:pt x="10650" y="1576"/>
                      <a:pt x="10429" y="1576"/>
                    </a:cubicBezTo>
                    <a:lnTo>
                      <a:pt x="10019" y="1576"/>
                    </a:lnTo>
                    <a:lnTo>
                      <a:pt x="10019" y="410"/>
                    </a:lnTo>
                    <a:cubicBezTo>
                      <a:pt x="10019" y="158"/>
                      <a:pt x="9799" y="0"/>
                      <a:pt x="96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992" name="Google Shape;992;p116"/>
          <p:cNvSpPr txBox="1">
            <a:spLocks noGrp="1"/>
          </p:cNvSpPr>
          <p:nvPr>
            <p:ph type="subTitle" idx="13"/>
          </p:nvPr>
        </p:nvSpPr>
        <p:spPr>
          <a:xfrm>
            <a:off x="3315016" y="3755247"/>
            <a:ext cx="2068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Suppliers</a:t>
            </a:r>
            <a:endParaRPr sz="2000"/>
          </a:p>
        </p:txBody>
      </p:sp>
      <p:sp>
        <p:nvSpPr>
          <p:cNvPr id="993" name="Google Shape;993;p116"/>
          <p:cNvSpPr txBox="1">
            <a:spLocks noGrp="1"/>
          </p:cNvSpPr>
          <p:nvPr>
            <p:ph type="subTitle" idx="14"/>
          </p:nvPr>
        </p:nvSpPr>
        <p:spPr>
          <a:xfrm>
            <a:off x="6011363" y="3483425"/>
            <a:ext cx="2241600" cy="79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Affected Communities</a:t>
            </a:r>
            <a:endParaRPr sz="2000"/>
          </a:p>
        </p:txBody>
      </p:sp>
      <p:sp>
        <p:nvSpPr>
          <p:cNvPr id="994" name="Google Shape;994;p116"/>
          <p:cNvSpPr/>
          <p:nvPr/>
        </p:nvSpPr>
        <p:spPr>
          <a:xfrm>
            <a:off x="4063073" y="1421786"/>
            <a:ext cx="572700" cy="5727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5" name="Google Shape;995;p116"/>
          <p:cNvSpPr txBox="1">
            <a:spLocks noGrp="1"/>
          </p:cNvSpPr>
          <p:nvPr>
            <p:ph type="subTitle" idx="13"/>
          </p:nvPr>
        </p:nvSpPr>
        <p:spPr>
          <a:xfrm>
            <a:off x="3315016" y="2124659"/>
            <a:ext cx="2068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Government</a:t>
            </a:r>
            <a:endParaRPr sz="2000"/>
          </a:p>
        </p:txBody>
      </p:sp>
      <p:grpSp>
        <p:nvGrpSpPr>
          <p:cNvPr id="996" name="Google Shape;996;p116"/>
          <p:cNvGrpSpPr/>
          <p:nvPr/>
        </p:nvGrpSpPr>
        <p:grpSpPr>
          <a:xfrm>
            <a:off x="4204456" y="1561718"/>
            <a:ext cx="289942" cy="292810"/>
            <a:chOff x="-59100700" y="1911950"/>
            <a:chExt cx="315875" cy="319000"/>
          </a:xfrm>
        </p:grpSpPr>
        <p:sp>
          <p:nvSpPr>
            <p:cNvPr id="997" name="Google Shape;997;p116"/>
            <p:cNvSpPr/>
            <p:nvPr/>
          </p:nvSpPr>
          <p:spPr>
            <a:xfrm>
              <a:off x="-59015625" y="1993850"/>
              <a:ext cx="20500" cy="20525"/>
            </a:xfrm>
            <a:custGeom>
              <a:avLst/>
              <a:gdLst/>
              <a:ahLst/>
              <a:cxnLst/>
              <a:rect l="l" t="t" r="r" b="b"/>
              <a:pathLst>
                <a:path w="820" h="821" extrusionOk="0">
                  <a:moveTo>
                    <a:pt x="189" y="1"/>
                  </a:moveTo>
                  <a:cubicBezTo>
                    <a:pt x="63" y="1"/>
                    <a:pt x="0" y="64"/>
                    <a:pt x="0" y="190"/>
                  </a:cubicBezTo>
                  <a:lnTo>
                    <a:pt x="0" y="631"/>
                  </a:lnTo>
                  <a:cubicBezTo>
                    <a:pt x="0" y="757"/>
                    <a:pt x="95" y="820"/>
                    <a:pt x="189" y="820"/>
                  </a:cubicBezTo>
                  <a:lnTo>
                    <a:pt x="630" y="820"/>
                  </a:lnTo>
                  <a:cubicBezTo>
                    <a:pt x="725" y="820"/>
                    <a:pt x="820" y="757"/>
                    <a:pt x="820" y="631"/>
                  </a:cubicBezTo>
                  <a:lnTo>
                    <a:pt x="820" y="190"/>
                  </a:lnTo>
                  <a:cubicBezTo>
                    <a:pt x="820" y="64"/>
                    <a:pt x="725" y="1"/>
                    <a:pt x="6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98" name="Google Shape;998;p116"/>
            <p:cNvSpPr/>
            <p:nvPr/>
          </p:nvSpPr>
          <p:spPr>
            <a:xfrm>
              <a:off x="-58954200" y="19938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221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221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99" name="Google Shape;999;p116"/>
            <p:cNvSpPr/>
            <p:nvPr/>
          </p:nvSpPr>
          <p:spPr>
            <a:xfrm>
              <a:off x="-58891975" y="19938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190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190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00" name="Google Shape;1000;p116"/>
            <p:cNvSpPr/>
            <p:nvPr/>
          </p:nvSpPr>
          <p:spPr>
            <a:xfrm>
              <a:off x="-59015625" y="2034825"/>
              <a:ext cx="20500" cy="21275"/>
            </a:xfrm>
            <a:custGeom>
              <a:avLst/>
              <a:gdLst/>
              <a:ahLst/>
              <a:cxnLst/>
              <a:rect l="l" t="t" r="r" b="b"/>
              <a:pathLst>
                <a:path w="820" h="851" extrusionOk="0">
                  <a:moveTo>
                    <a:pt x="189" y="0"/>
                  </a:moveTo>
                  <a:cubicBezTo>
                    <a:pt x="63" y="0"/>
                    <a:pt x="0" y="95"/>
                    <a:pt x="0" y="221"/>
                  </a:cubicBezTo>
                  <a:lnTo>
                    <a:pt x="0" y="630"/>
                  </a:lnTo>
                  <a:cubicBezTo>
                    <a:pt x="0" y="756"/>
                    <a:pt x="95" y="851"/>
                    <a:pt x="189" y="851"/>
                  </a:cubicBezTo>
                  <a:lnTo>
                    <a:pt x="630" y="851"/>
                  </a:lnTo>
                  <a:cubicBezTo>
                    <a:pt x="725" y="851"/>
                    <a:pt x="820" y="756"/>
                    <a:pt x="820" y="630"/>
                  </a:cubicBezTo>
                  <a:lnTo>
                    <a:pt x="820" y="221"/>
                  </a:lnTo>
                  <a:cubicBezTo>
                    <a:pt x="820" y="95"/>
                    <a:pt x="725" y="0"/>
                    <a:pt x="6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01" name="Google Shape;1001;p116"/>
            <p:cNvSpPr/>
            <p:nvPr/>
          </p:nvSpPr>
          <p:spPr>
            <a:xfrm>
              <a:off x="-58954200" y="2034825"/>
              <a:ext cx="21300" cy="21275"/>
            </a:xfrm>
            <a:custGeom>
              <a:avLst/>
              <a:gdLst/>
              <a:ahLst/>
              <a:cxnLst/>
              <a:rect l="l" t="t" r="r" b="b"/>
              <a:pathLst>
                <a:path w="852" h="851" extrusionOk="0">
                  <a:moveTo>
                    <a:pt x="221" y="0"/>
                  </a:moveTo>
                  <a:cubicBezTo>
                    <a:pt x="95" y="0"/>
                    <a:pt x="1" y="95"/>
                    <a:pt x="1" y="221"/>
                  </a:cubicBezTo>
                  <a:lnTo>
                    <a:pt x="1" y="630"/>
                  </a:lnTo>
                  <a:cubicBezTo>
                    <a:pt x="1" y="756"/>
                    <a:pt x="127" y="851"/>
                    <a:pt x="221" y="851"/>
                  </a:cubicBezTo>
                  <a:lnTo>
                    <a:pt x="631" y="851"/>
                  </a:lnTo>
                  <a:cubicBezTo>
                    <a:pt x="757" y="851"/>
                    <a:pt x="851" y="756"/>
                    <a:pt x="851" y="630"/>
                  </a:cubicBezTo>
                  <a:lnTo>
                    <a:pt x="851" y="221"/>
                  </a:lnTo>
                  <a:cubicBezTo>
                    <a:pt x="851" y="95"/>
                    <a:pt x="757" y="0"/>
                    <a:pt x="6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02" name="Google Shape;1002;p116"/>
            <p:cNvSpPr/>
            <p:nvPr/>
          </p:nvSpPr>
          <p:spPr>
            <a:xfrm>
              <a:off x="-58891975" y="2034825"/>
              <a:ext cx="21300" cy="21275"/>
            </a:xfrm>
            <a:custGeom>
              <a:avLst/>
              <a:gdLst/>
              <a:ahLst/>
              <a:cxnLst/>
              <a:rect l="l" t="t" r="r" b="b"/>
              <a:pathLst>
                <a:path w="852" h="851" extrusionOk="0">
                  <a:moveTo>
                    <a:pt x="190" y="0"/>
                  </a:moveTo>
                  <a:cubicBezTo>
                    <a:pt x="95" y="0"/>
                    <a:pt x="1" y="95"/>
                    <a:pt x="1" y="221"/>
                  </a:cubicBezTo>
                  <a:lnTo>
                    <a:pt x="1" y="630"/>
                  </a:lnTo>
                  <a:cubicBezTo>
                    <a:pt x="1" y="756"/>
                    <a:pt x="127" y="851"/>
                    <a:pt x="190" y="851"/>
                  </a:cubicBezTo>
                  <a:lnTo>
                    <a:pt x="631" y="851"/>
                  </a:lnTo>
                  <a:cubicBezTo>
                    <a:pt x="757" y="851"/>
                    <a:pt x="851" y="756"/>
                    <a:pt x="851" y="630"/>
                  </a:cubicBezTo>
                  <a:lnTo>
                    <a:pt x="851" y="221"/>
                  </a:lnTo>
                  <a:cubicBezTo>
                    <a:pt x="851" y="95"/>
                    <a:pt x="757" y="0"/>
                    <a:pt x="6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03" name="Google Shape;1003;p116"/>
            <p:cNvSpPr/>
            <p:nvPr/>
          </p:nvSpPr>
          <p:spPr>
            <a:xfrm>
              <a:off x="-59015625" y="2076550"/>
              <a:ext cx="20500" cy="20525"/>
            </a:xfrm>
            <a:custGeom>
              <a:avLst/>
              <a:gdLst/>
              <a:ahLst/>
              <a:cxnLst/>
              <a:rect l="l" t="t" r="r" b="b"/>
              <a:pathLst>
                <a:path w="820" h="821" extrusionOk="0">
                  <a:moveTo>
                    <a:pt x="189" y="1"/>
                  </a:moveTo>
                  <a:cubicBezTo>
                    <a:pt x="63" y="1"/>
                    <a:pt x="0" y="64"/>
                    <a:pt x="0" y="190"/>
                  </a:cubicBezTo>
                  <a:lnTo>
                    <a:pt x="0" y="631"/>
                  </a:lnTo>
                  <a:cubicBezTo>
                    <a:pt x="0" y="757"/>
                    <a:pt x="95" y="820"/>
                    <a:pt x="189" y="820"/>
                  </a:cubicBezTo>
                  <a:lnTo>
                    <a:pt x="630" y="820"/>
                  </a:lnTo>
                  <a:cubicBezTo>
                    <a:pt x="725" y="820"/>
                    <a:pt x="820" y="757"/>
                    <a:pt x="820" y="631"/>
                  </a:cubicBezTo>
                  <a:lnTo>
                    <a:pt x="820" y="190"/>
                  </a:lnTo>
                  <a:cubicBezTo>
                    <a:pt x="820" y="64"/>
                    <a:pt x="725" y="1"/>
                    <a:pt x="6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04" name="Google Shape;1004;p116"/>
            <p:cNvSpPr/>
            <p:nvPr/>
          </p:nvSpPr>
          <p:spPr>
            <a:xfrm>
              <a:off x="-58954200" y="20765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221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221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05" name="Google Shape;1005;p116"/>
            <p:cNvSpPr/>
            <p:nvPr/>
          </p:nvSpPr>
          <p:spPr>
            <a:xfrm>
              <a:off x="-58891975" y="20765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190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190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06" name="Google Shape;1006;p116"/>
            <p:cNvSpPr/>
            <p:nvPr/>
          </p:nvSpPr>
          <p:spPr>
            <a:xfrm>
              <a:off x="-59100700" y="1911950"/>
              <a:ext cx="315875" cy="319000"/>
            </a:xfrm>
            <a:custGeom>
              <a:avLst/>
              <a:gdLst/>
              <a:ahLst/>
              <a:cxnLst/>
              <a:rect l="l" t="t" r="r" b="b"/>
              <a:pathLst>
                <a:path w="12635" h="12760" extrusionOk="0">
                  <a:moveTo>
                    <a:pt x="9169" y="788"/>
                  </a:moveTo>
                  <a:lnTo>
                    <a:pt x="9169" y="1607"/>
                  </a:lnTo>
                  <a:lnTo>
                    <a:pt x="3403" y="1607"/>
                  </a:lnTo>
                  <a:lnTo>
                    <a:pt x="3403" y="788"/>
                  </a:lnTo>
                  <a:close/>
                  <a:moveTo>
                    <a:pt x="1734" y="9074"/>
                  </a:moveTo>
                  <a:lnTo>
                    <a:pt x="1734" y="11815"/>
                  </a:lnTo>
                  <a:lnTo>
                    <a:pt x="788" y="11815"/>
                  </a:lnTo>
                  <a:lnTo>
                    <a:pt x="788" y="9074"/>
                  </a:lnTo>
                  <a:close/>
                  <a:moveTo>
                    <a:pt x="5861" y="9074"/>
                  </a:moveTo>
                  <a:lnTo>
                    <a:pt x="5861" y="11815"/>
                  </a:lnTo>
                  <a:lnTo>
                    <a:pt x="4223" y="11815"/>
                  </a:lnTo>
                  <a:lnTo>
                    <a:pt x="4223" y="9074"/>
                  </a:lnTo>
                  <a:close/>
                  <a:moveTo>
                    <a:pt x="8350" y="9074"/>
                  </a:moveTo>
                  <a:lnTo>
                    <a:pt x="8350" y="11815"/>
                  </a:lnTo>
                  <a:lnTo>
                    <a:pt x="6711" y="11815"/>
                  </a:lnTo>
                  <a:lnTo>
                    <a:pt x="6711" y="9074"/>
                  </a:lnTo>
                  <a:close/>
                  <a:moveTo>
                    <a:pt x="10051" y="2458"/>
                  </a:moveTo>
                  <a:lnTo>
                    <a:pt x="10051" y="11815"/>
                  </a:lnTo>
                  <a:lnTo>
                    <a:pt x="9169" y="11815"/>
                  </a:lnTo>
                  <a:lnTo>
                    <a:pt x="9169" y="8664"/>
                  </a:lnTo>
                  <a:cubicBezTo>
                    <a:pt x="9169" y="8444"/>
                    <a:pt x="8980" y="8223"/>
                    <a:pt x="8791" y="8223"/>
                  </a:cubicBezTo>
                  <a:lnTo>
                    <a:pt x="3813" y="8223"/>
                  </a:lnTo>
                  <a:cubicBezTo>
                    <a:pt x="3592" y="8223"/>
                    <a:pt x="3435" y="8444"/>
                    <a:pt x="3435" y="8664"/>
                  </a:cubicBezTo>
                  <a:lnTo>
                    <a:pt x="3435" y="11815"/>
                  </a:lnTo>
                  <a:lnTo>
                    <a:pt x="2616" y="11815"/>
                  </a:lnTo>
                  <a:lnTo>
                    <a:pt x="2616" y="2458"/>
                  </a:lnTo>
                  <a:close/>
                  <a:moveTo>
                    <a:pt x="11815" y="9074"/>
                  </a:moveTo>
                  <a:lnTo>
                    <a:pt x="11815" y="11815"/>
                  </a:lnTo>
                  <a:lnTo>
                    <a:pt x="10839" y="11815"/>
                  </a:lnTo>
                  <a:lnTo>
                    <a:pt x="10839" y="9074"/>
                  </a:lnTo>
                  <a:close/>
                  <a:moveTo>
                    <a:pt x="2994" y="0"/>
                  </a:moveTo>
                  <a:cubicBezTo>
                    <a:pt x="2773" y="0"/>
                    <a:pt x="2616" y="190"/>
                    <a:pt x="2616" y="410"/>
                  </a:cubicBezTo>
                  <a:lnTo>
                    <a:pt x="2616" y="1670"/>
                  </a:lnTo>
                  <a:lnTo>
                    <a:pt x="2206" y="1670"/>
                  </a:lnTo>
                  <a:cubicBezTo>
                    <a:pt x="1986" y="1670"/>
                    <a:pt x="1765" y="1859"/>
                    <a:pt x="1765" y="2080"/>
                  </a:cubicBezTo>
                  <a:lnTo>
                    <a:pt x="1765" y="8318"/>
                  </a:lnTo>
                  <a:lnTo>
                    <a:pt x="410" y="8318"/>
                  </a:lnTo>
                  <a:cubicBezTo>
                    <a:pt x="158" y="8318"/>
                    <a:pt x="1" y="8507"/>
                    <a:pt x="1" y="8727"/>
                  </a:cubicBezTo>
                  <a:lnTo>
                    <a:pt x="1" y="12319"/>
                  </a:lnTo>
                  <a:cubicBezTo>
                    <a:pt x="1" y="12571"/>
                    <a:pt x="190" y="12760"/>
                    <a:pt x="410" y="12760"/>
                  </a:cubicBezTo>
                  <a:lnTo>
                    <a:pt x="12256" y="12760"/>
                  </a:lnTo>
                  <a:cubicBezTo>
                    <a:pt x="12477" y="12760"/>
                    <a:pt x="12634" y="12571"/>
                    <a:pt x="12634" y="12319"/>
                  </a:cubicBezTo>
                  <a:lnTo>
                    <a:pt x="12634" y="8664"/>
                  </a:lnTo>
                  <a:cubicBezTo>
                    <a:pt x="12634" y="8444"/>
                    <a:pt x="12445" y="8223"/>
                    <a:pt x="12225" y="8223"/>
                  </a:cubicBezTo>
                  <a:lnTo>
                    <a:pt x="10839" y="8223"/>
                  </a:lnTo>
                  <a:lnTo>
                    <a:pt x="10839" y="2017"/>
                  </a:lnTo>
                  <a:cubicBezTo>
                    <a:pt x="10839" y="1765"/>
                    <a:pt x="10650" y="1576"/>
                    <a:pt x="10429" y="1576"/>
                  </a:cubicBezTo>
                  <a:lnTo>
                    <a:pt x="10019" y="1576"/>
                  </a:lnTo>
                  <a:lnTo>
                    <a:pt x="10019" y="410"/>
                  </a:lnTo>
                  <a:cubicBezTo>
                    <a:pt x="10019" y="158"/>
                    <a:pt x="9799" y="0"/>
                    <a:pt x="96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1" name="Google Shape;1011;p117"/>
          <p:cNvPicPr preferRelativeResize="0"/>
          <p:nvPr/>
        </p:nvPicPr>
        <p:blipFill rotWithShape="1">
          <a:blip r:embed="rId3">
            <a:alphaModFix/>
          </a:blip>
          <a:srcRect t="9056" b="37289"/>
          <a:stretch/>
        </p:blipFill>
        <p:spPr>
          <a:xfrm>
            <a:off x="0" y="0"/>
            <a:ext cx="9143997" cy="280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117"/>
          <p:cNvSpPr/>
          <p:nvPr/>
        </p:nvSpPr>
        <p:spPr>
          <a:xfrm>
            <a:off x="3522214" y="1760800"/>
            <a:ext cx="2046600" cy="20466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242888" dist="952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p117"/>
          <p:cNvSpPr txBox="1">
            <a:spLocks noGrp="1"/>
          </p:cNvSpPr>
          <p:nvPr>
            <p:ph type="title"/>
          </p:nvPr>
        </p:nvSpPr>
        <p:spPr>
          <a:xfrm>
            <a:off x="3522225" y="2442100"/>
            <a:ext cx="2544600" cy="3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/>
              <a:t>CUSTOMERS</a:t>
            </a:r>
            <a:endParaRPr sz="2400" b="1" u="sng"/>
          </a:p>
        </p:txBody>
      </p:sp>
      <p:sp>
        <p:nvSpPr>
          <p:cNvPr id="1014" name="Google Shape;1014;p117"/>
          <p:cNvSpPr txBox="1"/>
          <p:nvPr/>
        </p:nvSpPr>
        <p:spPr>
          <a:xfrm>
            <a:off x="1221673" y="3399150"/>
            <a:ext cx="15726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Golos Text"/>
                <a:ea typeface="Golos Text"/>
                <a:cs typeface="Golos Text"/>
                <a:sym typeface="Golos Text"/>
              </a:rPr>
              <a:t>Business &amp; Firms</a:t>
            </a:r>
            <a:endParaRPr sz="1200">
              <a:solidFill>
                <a:schemeClr val="accent6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1015" name="Google Shape;1015;p117"/>
          <p:cNvSpPr txBox="1"/>
          <p:nvPr/>
        </p:nvSpPr>
        <p:spPr>
          <a:xfrm>
            <a:off x="1247175" y="4388875"/>
            <a:ext cx="13419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6"/>
                </a:solidFill>
                <a:latin typeface="Golos Text"/>
                <a:ea typeface="Golos Text"/>
                <a:cs typeface="Golos Text"/>
                <a:sym typeface="Golos Text"/>
              </a:rPr>
              <a:t>Main market</a:t>
            </a:r>
            <a:endParaRPr sz="1500">
              <a:solidFill>
                <a:schemeClr val="accent6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1016" name="Google Shape;1016;p117"/>
          <p:cNvSpPr txBox="1"/>
          <p:nvPr/>
        </p:nvSpPr>
        <p:spPr>
          <a:xfrm>
            <a:off x="874263" y="2961225"/>
            <a:ext cx="208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6"/>
                </a:solidFill>
                <a:latin typeface="Golos Text"/>
                <a:ea typeface="Golos Text"/>
                <a:cs typeface="Golos Text"/>
                <a:sym typeface="Golos Text"/>
              </a:rPr>
              <a:t>B2B</a:t>
            </a:r>
            <a:endParaRPr sz="3000">
              <a:solidFill>
                <a:schemeClr val="accent6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1017" name="Google Shape;1017;p117"/>
          <p:cNvSpPr/>
          <p:nvPr/>
        </p:nvSpPr>
        <p:spPr>
          <a:xfrm>
            <a:off x="1576425" y="3784650"/>
            <a:ext cx="683400" cy="4317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/>
              </a:solidFill>
            </a:endParaRPr>
          </a:p>
        </p:txBody>
      </p:sp>
      <p:sp>
        <p:nvSpPr>
          <p:cNvPr id="1018" name="Google Shape;1018;p117"/>
          <p:cNvSpPr txBox="1"/>
          <p:nvPr/>
        </p:nvSpPr>
        <p:spPr>
          <a:xfrm>
            <a:off x="6129137" y="2961225"/>
            <a:ext cx="208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6"/>
                </a:solidFill>
                <a:latin typeface="Golos Text"/>
                <a:ea typeface="Golos Text"/>
                <a:cs typeface="Golos Text"/>
                <a:sym typeface="Golos Text"/>
              </a:rPr>
              <a:t>B2C</a:t>
            </a:r>
            <a:endParaRPr sz="3000">
              <a:solidFill>
                <a:schemeClr val="accent6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1019" name="Google Shape;1019;p117"/>
          <p:cNvSpPr txBox="1"/>
          <p:nvPr/>
        </p:nvSpPr>
        <p:spPr>
          <a:xfrm>
            <a:off x="6129064" y="3363362"/>
            <a:ext cx="20877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Golos Text"/>
                <a:ea typeface="Golos Text"/>
                <a:cs typeface="Golos Text"/>
                <a:sym typeface="Golos Text"/>
              </a:rPr>
              <a:t>Locals, foreigners, Vietnamese overseas</a:t>
            </a:r>
            <a:endParaRPr sz="1200">
              <a:solidFill>
                <a:schemeClr val="accent6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1020" name="Google Shape;1020;p117"/>
          <p:cNvSpPr txBox="1"/>
          <p:nvPr/>
        </p:nvSpPr>
        <p:spPr>
          <a:xfrm>
            <a:off x="6020601" y="4402200"/>
            <a:ext cx="239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6"/>
                </a:solidFill>
                <a:latin typeface="Golos Text"/>
                <a:ea typeface="Golos Text"/>
                <a:cs typeface="Golos Text"/>
                <a:sym typeface="Golos Text"/>
              </a:rPr>
              <a:t>Depends on personal preferences</a:t>
            </a:r>
            <a:endParaRPr sz="1500">
              <a:solidFill>
                <a:schemeClr val="accent6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1021" name="Google Shape;1021;p117"/>
          <p:cNvSpPr/>
          <p:nvPr/>
        </p:nvSpPr>
        <p:spPr>
          <a:xfrm>
            <a:off x="6831225" y="3909325"/>
            <a:ext cx="683400" cy="4317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26;p118"/>
          <p:cNvPicPr preferRelativeResize="0"/>
          <p:nvPr/>
        </p:nvPicPr>
        <p:blipFill rotWithShape="1">
          <a:blip r:embed="rId3">
            <a:alphaModFix/>
          </a:blip>
          <a:srcRect t="40135" b="2594"/>
          <a:stretch/>
        </p:blipFill>
        <p:spPr>
          <a:xfrm>
            <a:off x="25" y="0"/>
            <a:ext cx="9143997" cy="2973302"/>
          </a:xfrm>
          <a:prstGeom prst="rect">
            <a:avLst/>
          </a:prstGeom>
          <a:noFill/>
          <a:ln>
            <a:noFill/>
          </a:ln>
        </p:spPr>
      </p:pic>
      <p:sp>
        <p:nvSpPr>
          <p:cNvPr id="1027" name="Google Shape;1027;p118"/>
          <p:cNvSpPr/>
          <p:nvPr/>
        </p:nvSpPr>
        <p:spPr>
          <a:xfrm>
            <a:off x="0" y="2973300"/>
            <a:ext cx="9144000" cy="2170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8" name="Google Shape;1028;p118"/>
          <p:cNvSpPr txBox="1">
            <a:spLocks noGrp="1"/>
          </p:cNvSpPr>
          <p:nvPr>
            <p:ph type="subTitle" idx="5"/>
          </p:nvPr>
        </p:nvSpPr>
        <p:spPr>
          <a:xfrm>
            <a:off x="1277521" y="2452625"/>
            <a:ext cx="23334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6"/>
                </a:solidFill>
              </a:rPr>
              <a:t>Their benefits</a:t>
            </a:r>
            <a:endParaRPr b="1">
              <a:solidFill>
                <a:schemeClr val="accent6"/>
              </a:solidFill>
            </a:endParaRPr>
          </a:p>
        </p:txBody>
      </p:sp>
      <p:sp>
        <p:nvSpPr>
          <p:cNvPr id="1029" name="Google Shape;1029;p118"/>
          <p:cNvSpPr txBox="1">
            <a:spLocks noGrp="1"/>
          </p:cNvSpPr>
          <p:nvPr>
            <p:ph type="subTitle" idx="8"/>
          </p:nvPr>
        </p:nvSpPr>
        <p:spPr>
          <a:xfrm>
            <a:off x="5771099" y="2403575"/>
            <a:ext cx="26529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6"/>
                </a:solidFill>
              </a:rPr>
              <a:t>Support needed</a:t>
            </a:r>
            <a:endParaRPr b="1">
              <a:solidFill>
                <a:schemeClr val="accent6"/>
              </a:solidFill>
            </a:endParaRPr>
          </a:p>
        </p:txBody>
      </p:sp>
      <p:sp>
        <p:nvSpPr>
          <p:cNvPr id="1030" name="Google Shape;1030;p118"/>
          <p:cNvSpPr txBox="1">
            <a:spLocks noGrp="1"/>
          </p:cNvSpPr>
          <p:nvPr>
            <p:ph type="title" idx="9"/>
          </p:nvPr>
        </p:nvSpPr>
        <p:spPr>
          <a:xfrm>
            <a:off x="720000" y="3011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chemeClr val="dk1"/>
                </a:solidFill>
                <a:highlight>
                  <a:schemeClr val="accent4"/>
                </a:highlight>
              </a:rPr>
              <a:t>CUSTOMERS</a:t>
            </a:r>
            <a:endParaRPr b="1" u="sng">
              <a:solidFill>
                <a:schemeClr val="dk1"/>
              </a:solidFill>
              <a:highlight>
                <a:schemeClr val="accent4"/>
              </a:highlight>
            </a:endParaRPr>
          </a:p>
        </p:txBody>
      </p:sp>
      <p:cxnSp>
        <p:nvCxnSpPr>
          <p:cNvPr id="1031" name="Google Shape;1031;p118"/>
          <p:cNvCxnSpPr/>
          <p:nvPr/>
        </p:nvCxnSpPr>
        <p:spPr>
          <a:xfrm>
            <a:off x="2545775" y="3172650"/>
            <a:ext cx="0" cy="177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2" name="Google Shape;1032;p118"/>
          <p:cNvSpPr txBox="1"/>
          <p:nvPr/>
        </p:nvSpPr>
        <p:spPr>
          <a:xfrm>
            <a:off x="208913" y="3167225"/>
            <a:ext cx="208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B2B</a:t>
            </a:r>
            <a:endParaRPr sz="2500">
              <a:solidFill>
                <a:schemeClr val="dk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1033" name="Google Shape;1033;p118"/>
          <p:cNvSpPr txBox="1"/>
          <p:nvPr/>
        </p:nvSpPr>
        <p:spPr>
          <a:xfrm>
            <a:off x="2618313" y="3167225"/>
            <a:ext cx="208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B2C</a:t>
            </a:r>
            <a:endParaRPr sz="2500">
              <a:solidFill>
                <a:schemeClr val="dk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1034" name="Google Shape;1034;p118"/>
          <p:cNvSpPr txBox="1"/>
          <p:nvPr/>
        </p:nvSpPr>
        <p:spPr>
          <a:xfrm>
            <a:off x="153825" y="3562500"/>
            <a:ext cx="2464500" cy="15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Golos Text"/>
              <a:buChar char="●"/>
            </a:pPr>
            <a:r>
              <a:rPr lang="en" sz="1200">
                <a:solidFill>
                  <a:schemeClr val="lt2"/>
                </a:solidFill>
                <a:latin typeface="Golos Text"/>
                <a:ea typeface="Golos Text"/>
                <a:cs typeface="Golos Text"/>
                <a:sym typeface="Golos Text"/>
              </a:rPr>
              <a:t>Cost-effectiveness </a:t>
            </a:r>
            <a:endParaRPr sz="1200">
              <a:solidFill>
                <a:schemeClr val="lt2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Golos Text"/>
              <a:buChar char="●"/>
            </a:pPr>
            <a:r>
              <a:rPr lang="en" sz="1200">
                <a:solidFill>
                  <a:schemeClr val="lt2"/>
                </a:solidFill>
                <a:latin typeface="Golos Text"/>
                <a:ea typeface="Golos Text"/>
                <a:cs typeface="Golos Text"/>
                <a:sym typeface="Golos Text"/>
              </a:rPr>
              <a:t>Convenient Distribution channel </a:t>
            </a:r>
            <a:endParaRPr sz="1200">
              <a:solidFill>
                <a:schemeClr val="lt2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Golos Text"/>
              <a:buChar char="●"/>
            </a:pPr>
            <a:r>
              <a:rPr lang="en" sz="1200">
                <a:solidFill>
                  <a:schemeClr val="lt2"/>
                </a:solidFill>
                <a:latin typeface="Golos Text"/>
                <a:ea typeface="Golos Text"/>
                <a:cs typeface="Golos Text"/>
                <a:sym typeface="Golos Text"/>
              </a:rPr>
              <a:t>Mental health</a:t>
            </a:r>
            <a:endParaRPr sz="1200">
              <a:solidFill>
                <a:schemeClr val="lt2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Golos Text"/>
              <a:buChar char="●"/>
            </a:pPr>
            <a:r>
              <a:rPr lang="en" sz="1200">
                <a:solidFill>
                  <a:schemeClr val="lt2"/>
                </a:solidFill>
                <a:latin typeface="Golos Text"/>
                <a:ea typeface="Golos Text"/>
                <a:cs typeface="Golos Text"/>
                <a:sym typeface="Golos Text"/>
              </a:rPr>
              <a:t>Reducing stress</a:t>
            </a:r>
            <a:endParaRPr sz="1200">
              <a:solidFill>
                <a:schemeClr val="lt2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Golos Text"/>
              <a:buChar char="●"/>
            </a:pPr>
            <a:r>
              <a:rPr lang="en" sz="1200">
                <a:solidFill>
                  <a:schemeClr val="lt2"/>
                </a:solidFill>
                <a:latin typeface="Golos Text"/>
                <a:ea typeface="Golos Text"/>
                <a:cs typeface="Golos Text"/>
                <a:sym typeface="Golos Text"/>
              </a:rPr>
              <a:t>High durability</a:t>
            </a:r>
            <a:endParaRPr sz="1200">
              <a:solidFill>
                <a:schemeClr val="lt2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Golos Text"/>
              <a:buChar char="●"/>
            </a:pPr>
            <a:r>
              <a:rPr lang="en" sz="1200">
                <a:solidFill>
                  <a:schemeClr val="lt2"/>
                </a:solidFill>
                <a:latin typeface="Golos Text"/>
                <a:ea typeface="Golos Text"/>
                <a:cs typeface="Golos Text"/>
                <a:sym typeface="Golos Text"/>
              </a:rPr>
              <a:t>Trustworthiness</a:t>
            </a:r>
            <a:endParaRPr sz="1200">
              <a:solidFill>
                <a:schemeClr val="lt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1035" name="Google Shape;1035;p118"/>
          <p:cNvSpPr txBox="1"/>
          <p:nvPr/>
        </p:nvSpPr>
        <p:spPr>
          <a:xfrm>
            <a:off x="2707175" y="3562500"/>
            <a:ext cx="2464500" cy="15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Golos Text"/>
              <a:buChar char="●"/>
            </a:pPr>
            <a:r>
              <a:rPr lang="en" sz="1200">
                <a:solidFill>
                  <a:schemeClr val="lt2"/>
                </a:solidFill>
                <a:latin typeface="Golos Text"/>
                <a:ea typeface="Golos Text"/>
                <a:cs typeface="Golos Text"/>
                <a:sym typeface="Golos Text"/>
              </a:rPr>
              <a:t>Create good impressions on targeted customers</a:t>
            </a:r>
            <a:endParaRPr sz="1200">
              <a:solidFill>
                <a:schemeClr val="lt2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Golos Text"/>
              <a:buChar char="●"/>
            </a:pPr>
            <a:r>
              <a:rPr lang="en" sz="1200">
                <a:solidFill>
                  <a:schemeClr val="lt2"/>
                </a:solidFill>
                <a:latin typeface="Golos Text"/>
                <a:ea typeface="Golos Text"/>
                <a:cs typeface="Golos Text"/>
                <a:sym typeface="Golos Text"/>
              </a:rPr>
              <a:t>Increase sales</a:t>
            </a:r>
            <a:endParaRPr sz="1200">
              <a:solidFill>
                <a:schemeClr val="lt2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Golos Text"/>
              <a:buChar char="●"/>
            </a:pPr>
            <a:r>
              <a:rPr lang="en" sz="1200">
                <a:solidFill>
                  <a:schemeClr val="lt2"/>
                </a:solidFill>
                <a:latin typeface="Golos Text"/>
                <a:ea typeface="Golos Text"/>
                <a:cs typeface="Golos Text"/>
                <a:sym typeface="Golos Text"/>
              </a:rPr>
              <a:t>Cut marketing costs, </a:t>
            </a:r>
            <a:endParaRPr sz="1200">
              <a:solidFill>
                <a:schemeClr val="lt2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Golos Text"/>
              <a:buChar char="●"/>
            </a:pPr>
            <a:r>
              <a:rPr lang="en" sz="1200">
                <a:solidFill>
                  <a:schemeClr val="lt2"/>
                </a:solidFill>
                <a:latin typeface="Golos Text"/>
                <a:ea typeface="Golos Text"/>
                <a:cs typeface="Golos Text"/>
                <a:sym typeface="Golos Text"/>
              </a:rPr>
              <a:t>Become May’s strategic partner.</a:t>
            </a:r>
            <a:endParaRPr sz="1200">
              <a:solidFill>
                <a:schemeClr val="lt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1036" name="Google Shape;1036;p118"/>
          <p:cNvSpPr txBox="1"/>
          <p:nvPr/>
        </p:nvSpPr>
        <p:spPr>
          <a:xfrm>
            <a:off x="5865300" y="3363150"/>
            <a:ext cx="2464500" cy="15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Golos Text"/>
              <a:buChar char="●"/>
            </a:pPr>
            <a:r>
              <a:rPr lang="en" sz="1200">
                <a:solidFill>
                  <a:schemeClr val="lt2"/>
                </a:solidFill>
                <a:latin typeface="Golos Text"/>
                <a:ea typeface="Golos Text"/>
                <a:cs typeface="Golos Text"/>
                <a:sym typeface="Golos Text"/>
              </a:rPr>
              <a:t>Purchase of products</a:t>
            </a:r>
            <a:endParaRPr sz="1200">
              <a:solidFill>
                <a:schemeClr val="lt2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Golos Text"/>
              <a:buChar char="●"/>
            </a:pPr>
            <a:r>
              <a:rPr lang="en" sz="1200">
                <a:solidFill>
                  <a:schemeClr val="lt2"/>
                </a:solidFill>
                <a:latin typeface="Golos Text"/>
                <a:ea typeface="Golos Text"/>
                <a:cs typeface="Golos Text"/>
                <a:sym typeface="Golos Text"/>
              </a:rPr>
              <a:t> Feedback, reviews</a:t>
            </a:r>
            <a:endParaRPr sz="1200">
              <a:solidFill>
                <a:schemeClr val="lt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119"/>
          <p:cNvSpPr/>
          <p:nvPr/>
        </p:nvSpPr>
        <p:spPr>
          <a:xfrm>
            <a:off x="713225" y="915300"/>
            <a:ext cx="7356900" cy="3398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2" name="Google Shape;1042;p119"/>
          <p:cNvSpPr txBox="1">
            <a:spLocks noGrp="1"/>
          </p:cNvSpPr>
          <p:nvPr>
            <p:ph type="ctrTitle"/>
          </p:nvPr>
        </p:nvSpPr>
        <p:spPr>
          <a:xfrm>
            <a:off x="1480350" y="1524175"/>
            <a:ext cx="6183300" cy="83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200"/>
              </a:spcAft>
              <a:buNone/>
            </a:pPr>
            <a:r>
              <a:rPr lang="en" b="1" u="sng">
                <a:solidFill>
                  <a:schemeClr val="dk2"/>
                </a:solidFill>
              </a:rPr>
              <a:t>GOVERNMENT</a:t>
            </a:r>
            <a:endParaRPr b="1" u="sng">
              <a:solidFill>
                <a:schemeClr val="dk2"/>
              </a:solidFill>
            </a:endParaRPr>
          </a:p>
        </p:txBody>
      </p:sp>
      <p:sp>
        <p:nvSpPr>
          <p:cNvPr id="1043" name="Google Shape;1043;p119"/>
          <p:cNvSpPr txBox="1">
            <a:spLocks noGrp="1"/>
          </p:cNvSpPr>
          <p:nvPr>
            <p:ph type="subTitle" idx="1"/>
          </p:nvPr>
        </p:nvSpPr>
        <p:spPr>
          <a:xfrm>
            <a:off x="1480350" y="2778675"/>
            <a:ext cx="4528800" cy="11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Government’ funds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Investment 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Reduced costs and lengthy business process</a:t>
            </a:r>
            <a:endParaRPr/>
          </a:p>
        </p:txBody>
      </p:sp>
      <p:cxnSp>
        <p:nvCxnSpPr>
          <p:cNvPr id="1044" name="Google Shape;1044;p119"/>
          <p:cNvCxnSpPr/>
          <p:nvPr/>
        </p:nvCxnSpPr>
        <p:spPr>
          <a:xfrm>
            <a:off x="1094750" y="1347375"/>
            <a:ext cx="4800" cy="1431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45" name="Google Shape;1045;p119"/>
          <p:cNvSpPr/>
          <p:nvPr/>
        </p:nvSpPr>
        <p:spPr>
          <a:xfrm>
            <a:off x="1541275" y="2911350"/>
            <a:ext cx="456300" cy="209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6" name="Google Shape;1046;p119"/>
          <p:cNvSpPr/>
          <p:nvPr/>
        </p:nvSpPr>
        <p:spPr>
          <a:xfrm>
            <a:off x="1541275" y="3120450"/>
            <a:ext cx="456300" cy="209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7" name="Google Shape;1047;p119"/>
          <p:cNvSpPr/>
          <p:nvPr/>
        </p:nvSpPr>
        <p:spPr>
          <a:xfrm>
            <a:off x="1541275" y="3472525"/>
            <a:ext cx="456300" cy="209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2" name="Google Shape;1052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2400" y="1825"/>
            <a:ext cx="58412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53" name="Google Shape;1053;p120"/>
          <p:cNvSpPr/>
          <p:nvPr/>
        </p:nvSpPr>
        <p:spPr>
          <a:xfrm>
            <a:off x="4178950" y="783700"/>
            <a:ext cx="4001100" cy="3393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4" name="Google Shape;1054;p120"/>
          <p:cNvSpPr txBox="1">
            <a:spLocks noGrp="1"/>
          </p:cNvSpPr>
          <p:nvPr>
            <p:ph type="title"/>
          </p:nvPr>
        </p:nvSpPr>
        <p:spPr>
          <a:xfrm>
            <a:off x="293850" y="539500"/>
            <a:ext cx="2968200" cy="215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SPONSORS</a:t>
            </a:r>
            <a:endParaRPr b="1" u="sng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INVESTORS</a:t>
            </a:r>
            <a:endParaRPr b="1" u="sng"/>
          </a:p>
        </p:txBody>
      </p:sp>
      <p:sp>
        <p:nvSpPr>
          <p:cNvPr id="1055" name="Google Shape;1055;p120"/>
          <p:cNvSpPr txBox="1">
            <a:spLocks noGrp="1"/>
          </p:cNvSpPr>
          <p:nvPr>
            <p:ph type="subTitle" idx="1"/>
          </p:nvPr>
        </p:nvSpPr>
        <p:spPr>
          <a:xfrm>
            <a:off x="4488425" y="920950"/>
            <a:ext cx="3736500" cy="5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</a:rPr>
              <a:t>—NGOs, Banks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1056" name="Google Shape;1056;p120"/>
          <p:cNvSpPr txBox="1">
            <a:spLocks noGrp="1"/>
          </p:cNvSpPr>
          <p:nvPr>
            <p:ph type="subTitle" idx="2"/>
          </p:nvPr>
        </p:nvSpPr>
        <p:spPr>
          <a:xfrm>
            <a:off x="4488425" y="1954075"/>
            <a:ext cx="3736500" cy="5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</a:rPr>
              <a:t>—Non-government fund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1057" name="Google Shape;1057;p120"/>
          <p:cNvSpPr txBox="1">
            <a:spLocks noGrp="1"/>
          </p:cNvSpPr>
          <p:nvPr>
            <p:ph type="subTitle" idx="3"/>
          </p:nvPr>
        </p:nvSpPr>
        <p:spPr>
          <a:xfrm>
            <a:off x="4488425" y="3101575"/>
            <a:ext cx="3736500" cy="5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</a:rPr>
              <a:t>—Business &amp; big firms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1058" name="Google Shape;1058;p120"/>
          <p:cNvSpPr txBox="1">
            <a:spLocks noGrp="1"/>
          </p:cNvSpPr>
          <p:nvPr>
            <p:ph type="subTitle" idx="4"/>
          </p:nvPr>
        </p:nvSpPr>
        <p:spPr>
          <a:xfrm>
            <a:off x="293850" y="4177600"/>
            <a:ext cx="2761200" cy="52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“Any parties wanting to create </a:t>
            </a:r>
            <a:r>
              <a:rPr lang="en" b="1">
                <a:solidFill>
                  <a:schemeClr val="accent6"/>
                </a:solidFill>
              </a:rPr>
              <a:t>Social Impacts</a:t>
            </a:r>
            <a:r>
              <a:rPr lang="en">
                <a:solidFill>
                  <a:schemeClr val="accent6"/>
                </a:solidFill>
              </a:rPr>
              <a:t> &amp; have a desire to boost their </a:t>
            </a:r>
            <a:r>
              <a:rPr lang="en" b="1">
                <a:solidFill>
                  <a:schemeClr val="accent6"/>
                </a:solidFill>
              </a:rPr>
              <a:t>brand recognition</a:t>
            </a:r>
            <a:r>
              <a:rPr lang="en">
                <a:solidFill>
                  <a:schemeClr val="accent6"/>
                </a:solidFill>
              </a:rPr>
              <a:t>”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059" name="Google Shape;1059;p120"/>
          <p:cNvSpPr txBox="1">
            <a:spLocks noGrp="1"/>
          </p:cNvSpPr>
          <p:nvPr>
            <p:ph type="subTitle" idx="5"/>
          </p:nvPr>
        </p:nvSpPr>
        <p:spPr>
          <a:xfrm>
            <a:off x="4488425" y="1254250"/>
            <a:ext cx="3736500" cy="38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UNDP, United Nations, Unesco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060" name="Google Shape;1060;p120"/>
          <p:cNvSpPr txBox="1">
            <a:spLocks noGrp="1"/>
          </p:cNvSpPr>
          <p:nvPr>
            <p:ph type="subTitle" idx="6"/>
          </p:nvPr>
        </p:nvSpPr>
        <p:spPr>
          <a:xfrm>
            <a:off x="4488425" y="2410947"/>
            <a:ext cx="3736500" cy="32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I-SEE COVID, Viet Nam Start-up Fund SVF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061" name="Google Shape;1061;p120"/>
          <p:cNvSpPr txBox="1">
            <a:spLocks noGrp="1"/>
          </p:cNvSpPr>
          <p:nvPr>
            <p:ph type="subTitle" idx="6"/>
          </p:nvPr>
        </p:nvSpPr>
        <p:spPr>
          <a:xfrm>
            <a:off x="4488425" y="3696347"/>
            <a:ext cx="3736500" cy="32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Parties who have need to buy gifts for their partners: Prudential, PWD, …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121"/>
          <p:cNvSpPr txBox="1">
            <a:spLocks noGrp="1"/>
          </p:cNvSpPr>
          <p:nvPr>
            <p:ph type="title"/>
          </p:nvPr>
        </p:nvSpPr>
        <p:spPr>
          <a:xfrm>
            <a:off x="720000" y="44640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SPONSORS/INVESTORS</a:t>
            </a:r>
            <a:endParaRPr b="1" u="sng"/>
          </a:p>
        </p:txBody>
      </p:sp>
      <p:graphicFrame>
        <p:nvGraphicFramePr>
          <p:cNvPr id="1067" name="Google Shape;1067;p121"/>
          <p:cNvGraphicFramePr/>
          <p:nvPr/>
        </p:nvGraphicFramePr>
        <p:xfrm>
          <a:off x="855300" y="1657400"/>
          <a:ext cx="7433400" cy="2163970"/>
        </p:xfrm>
        <a:graphic>
          <a:graphicData uri="http://schemas.openxmlformats.org/drawingml/2006/table">
            <a:tbl>
              <a:tblPr>
                <a:noFill/>
                <a:tableStyleId>{983CCFB4-85BA-48F0-B9EA-33ABA782111C}</a:tableStyleId>
              </a:tblPr>
              <a:tblGrid>
                <a:gridCol w="371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Their benefits</a:t>
                      </a:r>
                      <a:endParaRPr sz="1800">
                        <a:solidFill>
                          <a:schemeClr val="lt1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Support needed</a:t>
                      </a:r>
                      <a:endParaRPr sz="1800">
                        <a:solidFill>
                          <a:schemeClr val="lt1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575"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Golos Text"/>
                        <a:buChar char="●"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Increase the branding power, credibility</a:t>
                      </a:r>
                      <a:endParaRPr sz="1200"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Golos Text"/>
                        <a:buChar char="●"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Funds, Cash</a:t>
                      </a:r>
                      <a:endParaRPr sz="1200">
                        <a:solidFill>
                          <a:schemeClr val="dk2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Golos Text"/>
                        <a:buChar char="●"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Promote &amp; spread their image</a:t>
                      </a:r>
                      <a:endParaRPr sz="1200">
                        <a:solidFill>
                          <a:schemeClr val="dk2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Golos Text"/>
                        <a:buChar char="●"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Training for staffs, Promotion, Media Support </a:t>
                      </a:r>
                      <a:endParaRPr sz="1200"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Golos Text"/>
                        <a:buChar char="●"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Create social impacts and use funds for meaningful purposes</a:t>
                      </a:r>
                      <a:endParaRPr sz="1200">
                        <a:solidFill>
                          <a:schemeClr val="dk2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Golos Text"/>
                        <a:buChar char="●"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In-kind sponsors (vouchers, samples, etc)</a:t>
                      </a:r>
                      <a:endParaRPr sz="1200"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122"/>
          <p:cNvSpPr txBox="1">
            <a:spLocks noGrp="1"/>
          </p:cNvSpPr>
          <p:nvPr>
            <p:ph type="title"/>
          </p:nvPr>
        </p:nvSpPr>
        <p:spPr>
          <a:xfrm>
            <a:off x="-1756200" y="43013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PARTNERS</a:t>
            </a:r>
            <a:endParaRPr b="1" u="sng">
              <a:solidFill>
                <a:schemeClr val="dk2"/>
              </a:solidFill>
            </a:endParaRPr>
          </a:p>
        </p:txBody>
      </p:sp>
      <p:sp>
        <p:nvSpPr>
          <p:cNvPr id="1073" name="Google Shape;1073;p122"/>
          <p:cNvSpPr/>
          <p:nvPr/>
        </p:nvSpPr>
        <p:spPr>
          <a:xfrm>
            <a:off x="7710918" y="2911862"/>
            <a:ext cx="71700" cy="71700"/>
          </a:xfrm>
          <a:prstGeom prst="ellipse">
            <a:avLst/>
          </a:prstGeom>
          <a:solidFill>
            <a:srgbClr val="667E9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74" name="Google Shape;1074;p122"/>
          <p:cNvCxnSpPr>
            <a:stCxn id="1075" idx="0"/>
            <a:endCxn id="1076" idx="2"/>
          </p:cNvCxnSpPr>
          <p:nvPr/>
        </p:nvCxnSpPr>
        <p:spPr>
          <a:xfrm rot="10800000">
            <a:off x="2054488" y="2507450"/>
            <a:ext cx="0" cy="4161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077" name="Google Shape;1077;p122"/>
          <p:cNvCxnSpPr>
            <a:stCxn id="1078" idx="0"/>
            <a:endCxn id="1079" idx="2"/>
          </p:cNvCxnSpPr>
          <p:nvPr/>
        </p:nvCxnSpPr>
        <p:spPr>
          <a:xfrm rot="10800000">
            <a:off x="3733026" y="3075557"/>
            <a:ext cx="600" cy="4161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1080" name="Google Shape;1080;p122"/>
          <p:cNvSpPr txBox="1"/>
          <p:nvPr/>
        </p:nvSpPr>
        <p:spPr>
          <a:xfrm flipH="1">
            <a:off x="4165325" y="506200"/>
            <a:ext cx="4658700" cy="11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33655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Golos Text"/>
              <a:buChar char="●"/>
            </a:pPr>
            <a:r>
              <a:rPr lang="en" sz="17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Prestigious parties that can gain benefits derived from collaborating</a:t>
            </a:r>
            <a:endParaRPr sz="1700">
              <a:solidFill>
                <a:schemeClr val="dk2"/>
              </a:solidFill>
              <a:latin typeface="Golos Text"/>
              <a:ea typeface="Golos Text"/>
              <a:cs typeface="Golos Text"/>
              <a:sym typeface="Golos Text"/>
            </a:endParaRPr>
          </a:p>
          <a:p>
            <a:pPr marL="457200" lvl="0" indent="-33655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Golos Text"/>
              <a:buChar char="●"/>
            </a:pPr>
            <a:r>
              <a:rPr lang="en" sz="1700">
                <a:solidFill>
                  <a:schemeClr val="dk2"/>
                </a:solidFill>
                <a:latin typeface="Golos Text"/>
                <a:ea typeface="Golos Text"/>
                <a:cs typeface="Golos Text"/>
                <a:sym typeface="Golos Text"/>
              </a:rPr>
              <a:t>Create a Win-Win situation where contracts are signed to protect the rights of both sides.</a:t>
            </a:r>
            <a:endParaRPr sz="1700">
              <a:solidFill>
                <a:schemeClr val="dk2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cxnSp>
        <p:nvCxnSpPr>
          <p:cNvPr id="1081" name="Google Shape;1081;p122"/>
          <p:cNvCxnSpPr>
            <a:stCxn id="1082" idx="0"/>
            <a:endCxn id="1083" idx="2"/>
          </p:cNvCxnSpPr>
          <p:nvPr/>
        </p:nvCxnSpPr>
        <p:spPr>
          <a:xfrm rot="10800000">
            <a:off x="5411556" y="2507450"/>
            <a:ext cx="0" cy="4161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1084" name="Google Shape;1084;p122"/>
          <p:cNvGrpSpPr/>
          <p:nvPr/>
        </p:nvGrpSpPr>
        <p:grpSpPr>
          <a:xfrm>
            <a:off x="947790" y="2122649"/>
            <a:ext cx="7248420" cy="1753908"/>
            <a:chOff x="947502" y="2082199"/>
            <a:chExt cx="7248420" cy="1753908"/>
          </a:xfrm>
        </p:grpSpPr>
        <p:sp>
          <p:nvSpPr>
            <p:cNvPr id="1075" name="Google Shape;1075;p122"/>
            <p:cNvSpPr/>
            <p:nvPr/>
          </p:nvSpPr>
          <p:spPr>
            <a:xfrm>
              <a:off x="1214950" y="2883100"/>
              <a:ext cx="1678500" cy="152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122"/>
            <p:cNvSpPr/>
            <p:nvPr/>
          </p:nvSpPr>
          <p:spPr>
            <a:xfrm>
              <a:off x="2893484" y="2883100"/>
              <a:ext cx="1678500" cy="152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122"/>
            <p:cNvSpPr/>
            <p:nvPr/>
          </p:nvSpPr>
          <p:spPr>
            <a:xfrm>
              <a:off x="4572019" y="2883100"/>
              <a:ext cx="1678500" cy="152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85" name="Google Shape;1085;p122"/>
            <p:cNvGrpSpPr/>
            <p:nvPr/>
          </p:nvGrpSpPr>
          <p:grpSpPr>
            <a:xfrm>
              <a:off x="947502" y="2082199"/>
              <a:ext cx="7248420" cy="1753908"/>
              <a:chOff x="947502" y="2082199"/>
              <a:chExt cx="7248420" cy="1753908"/>
            </a:xfrm>
          </p:grpSpPr>
          <p:sp>
            <p:nvSpPr>
              <p:cNvPr id="1086" name="Google Shape;1086;p122"/>
              <p:cNvSpPr/>
              <p:nvPr/>
            </p:nvSpPr>
            <p:spPr>
              <a:xfrm>
                <a:off x="1767848" y="3198423"/>
                <a:ext cx="572700" cy="572700"/>
              </a:xfrm>
              <a:prstGeom prst="ellipse">
                <a:avLst/>
              </a:pr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122"/>
              <p:cNvSpPr/>
              <p:nvPr/>
            </p:nvSpPr>
            <p:spPr>
              <a:xfrm>
                <a:off x="6803473" y="2086748"/>
                <a:ext cx="572700" cy="572700"/>
              </a:xfrm>
              <a:prstGeom prst="ellipse">
                <a:avLst/>
              </a:pr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122"/>
              <p:cNvSpPr/>
              <p:nvPr/>
            </p:nvSpPr>
            <p:spPr>
              <a:xfrm>
                <a:off x="5124923" y="3198423"/>
                <a:ext cx="572700" cy="572700"/>
              </a:xfrm>
              <a:prstGeom prst="ellipse">
                <a:avLst/>
              </a:pr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122"/>
              <p:cNvSpPr/>
              <p:nvPr/>
            </p:nvSpPr>
            <p:spPr>
              <a:xfrm>
                <a:off x="3446386" y="2086748"/>
                <a:ext cx="572700" cy="572700"/>
              </a:xfrm>
              <a:prstGeom prst="ellipse">
                <a:avLst/>
              </a:pr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90" name="Google Shape;1090;p122"/>
              <p:cNvGrpSpPr/>
              <p:nvPr/>
            </p:nvGrpSpPr>
            <p:grpSpPr>
              <a:xfrm>
                <a:off x="5285942" y="3358457"/>
                <a:ext cx="252967" cy="252650"/>
                <a:chOff x="-60620800" y="2304600"/>
                <a:chExt cx="319000" cy="318600"/>
              </a:xfrm>
            </p:grpSpPr>
            <p:sp>
              <p:nvSpPr>
                <p:cNvPr id="1091" name="Google Shape;1091;p122"/>
                <p:cNvSpPr/>
                <p:nvPr/>
              </p:nvSpPr>
              <p:spPr>
                <a:xfrm>
                  <a:off x="-60620800" y="2304600"/>
                  <a:ext cx="319000" cy="31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60" h="12744" extrusionOk="0">
                      <a:moveTo>
                        <a:pt x="10939" y="845"/>
                      </a:moveTo>
                      <a:cubicBezTo>
                        <a:pt x="10969" y="845"/>
                        <a:pt x="11001" y="853"/>
                        <a:pt x="11027" y="866"/>
                      </a:cubicBezTo>
                      <a:lnTo>
                        <a:pt x="11752" y="1276"/>
                      </a:lnTo>
                      <a:cubicBezTo>
                        <a:pt x="11783" y="1339"/>
                        <a:pt x="11815" y="1433"/>
                        <a:pt x="11783" y="1465"/>
                      </a:cubicBezTo>
                      <a:lnTo>
                        <a:pt x="11437" y="2063"/>
                      </a:lnTo>
                      <a:lnTo>
                        <a:pt x="10491" y="1496"/>
                      </a:lnTo>
                      <a:lnTo>
                        <a:pt x="10838" y="898"/>
                      </a:lnTo>
                      <a:cubicBezTo>
                        <a:pt x="10856" y="861"/>
                        <a:pt x="10897" y="845"/>
                        <a:pt x="10939" y="845"/>
                      </a:cubicBezTo>
                      <a:close/>
                      <a:moveTo>
                        <a:pt x="10050" y="2252"/>
                      </a:moveTo>
                      <a:lnTo>
                        <a:pt x="10995" y="2819"/>
                      </a:lnTo>
                      <a:lnTo>
                        <a:pt x="8916" y="6379"/>
                      </a:lnTo>
                      <a:lnTo>
                        <a:pt x="7971" y="5844"/>
                      </a:lnTo>
                      <a:lnTo>
                        <a:pt x="10050" y="2252"/>
                      </a:lnTo>
                      <a:close/>
                      <a:moveTo>
                        <a:pt x="7813" y="6663"/>
                      </a:moveTo>
                      <a:lnTo>
                        <a:pt x="8318" y="6978"/>
                      </a:lnTo>
                      <a:lnTo>
                        <a:pt x="7782" y="7324"/>
                      </a:lnTo>
                      <a:lnTo>
                        <a:pt x="7813" y="6663"/>
                      </a:lnTo>
                      <a:close/>
                      <a:moveTo>
                        <a:pt x="11342" y="5245"/>
                      </a:moveTo>
                      <a:cubicBezTo>
                        <a:pt x="11594" y="5245"/>
                        <a:pt x="11752" y="5434"/>
                        <a:pt x="11752" y="5686"/>
                      </a:cubicBezTo>
                      <a:lnTo>
                        <a:pt x="11752" y="11483"/>
                      </a:lnTo>
                      <a:cubicBezTo>
                        <a:pt x="11752" y="11704"/>
                        <a:pt x="11531" y="11893"/>
                        <a:pt x="11342" y="11893"/>
                      </a:cubicBezTo>
                      <a:lnTo>
                        <a:pt x="1197" y="11893"/>
                      </a:lnTo>
                      <a:cubicBezTo>
                        <a:pt x="945" y="11893"/>
                        <a:pt x="788" y="11704"/>
                        <a:pt x="788" y="11483"/>
                      </a:cubicBezTo>
                      <a:lnTo>
                        <a:pt x="788" y="5686"/>
                      </a:lnTo>
                      <a:cubicBezTo>
                        <a:pt x="788" y="5434"/>
                        <a:pt x="977" y="5245"/>
                        <a:pt x="1197" y="5245"/>
                      </a:cubicBezTo>
                      <a:lnTo>
                        <a:pt x="7372" y="5245"/>
                      </a:lnTo>
                      <a:lnTo>
                        <a:pt x="7057" y="5749"/>
                      </a:lnTo>
                      <a:cubicBezTo>
                        <a:pt x="7026" y="5812"/>
                        <a:pt x="7026" y="5875"/>
                        <a:pt x="7026" y="5970"/>
                      </a:cubicBezTo>
                      <a:lnTo>
                        <a:pt x="6900" y="7734"/>
                      </a:lnTo>
                      <a:lnTo>
                        <a:pt x="5545" y="7734"/>
                      </a:lnTo>
                      <a:cubicBezTo>
                        <a:pt x="5325" y="7734"/>
                        <a:pt x="5167" y="7923"/>
                        <a:pt x="5167" y="8175"/>
                      </a:cubicBezTo>
                      <a:cubicBezTo>
                        <a:pt x="5167" y="8396"/>
                        <a:pt x="5356" y="8585"/>
                        <a:pt x="5545" y="8585"/>
                      </a:cubicBezTo>
                      <a:lnTo>
                        <a:pt x="10523" y="8585"/>
                      </a:lnTo>
                      <a:cubicBezTo>
                        <a:pt x="10743" y="8585"/>
                        <a:pt x="10964" y="8396"/>
                        <a:pt x="10964" y="8175"/>
                      </a:cubicBezTo>
                      <a:cubicBezTo>
                        <a:pt x="10964" y="7923"/>
                        <a:pt x="10743" y="7734"/>
                        <a:pt x="10523" y="7734"/>
                      </a:cubicBezTo>
                      <a:lnTo>
                        <a:pt x="8633" y="7734"/>
                      </a:lnTo>
                      <a:lnTo>
                        <a:pt x="9294" y="7293"/>
                      </a:lnTo>
                      <a:cubicBezTo>
                        <a:pt x="9326" y="7261"/>
                        <a:pt x="9420" y="7230"/>
                        <a:pt x="9420" y="7135"/>
                      </a:cubicBezTo>
                      <a:lnTo>
                        <a:pt x="10523" y="5245"/>
                      </a:lnTo>
                      <a:close/>
                      <a:moveTo>
                        <a:pt x="10933" y="0"/>
                      </a:moveTo>
                      <a:cubicBezTo>
                        <a:pt x="10599" y="0"/>
                        <a:pt x="10280" y="175"/>
                        <a:pt x="10113" y="488"/>
                      </a:cubicBezTo>
                      <a:lnTo>
                        <a:pt x="9578" y="1433"/>
                      </a:lnTo>
                      <a:lnTo>
                        <a:pt x="7877" y="4395"/>
                      </a:lnTo>
                      <a:lnTo>
                        <a:pt x="1229" y="4395"/>
                      </a:lnTo>
                      <a:cubicBezTo>
                        <a:pt x="567" y="4395"/>
                        <a:pt x="0" y="4930"/>
                        <a:pt x="0" y="5592"/>
                      </a:cubicBezTo>
                      <a:lnTo>
                        <a:pt x="0" y="11483"/>
                      </a:lnTo>
                      <a:cubicBezTo>
                        <a:pt x="0" y="12145"/>
                        <a:pt x="567" y="12743"/>
                        <a:pt x="1229" y="12743"/>
                      </a:cubicBezTo>
                      <a:lnTo>
                        <a:pt x="11374" y="12743"/>
                      </a:lnTo>
                      <a:cubicBezTo>
                        <a:pt x="12067" y="12743"/>
                        <a:pt x="12602" y="12176"/>
                        <a:pt x="12602" y="11483"/>
                      </a:cubicBezTo>
                      <a:lnTo>
                        <a:pt x="12602" y="5686"/>
                      </a:lnTo>
                      <a:cubicBezTo>
                        <a:pt x="12602" y="5025"/>
                        <a:pt x="12067" y="4458"/>
                        <a:pt x="11374" y="4458"/>
                      </a:cubicBezTo>
                      <a:lnTo>
                        <a:pt x="11027" y="4458"/>
                      </a:lnTo>
                      <a:lnTo>
                        <a:pt x="12508" y="1937"/>
                      </a:lnTo>
                      <a:cubicBezTo>
                        <a:pt x="12760" y="1433"/>
                        <a:pt x="12602" y="835"/>
                        <a:pt x="12130" y="551"/>
                      </a:cubicBezTo>
                      <a:lnTo>
                        <a:pt x="11437" y="141"/>
                      </a:lnTo>
                      <a:cubicBezTo>
                        <a:pt x="11277" y="46"/>
                        <a:pt x="11103" y="0"/>
                        <a:pt x="1093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2" name="Google Shape;1092;p122"/>
                <p:cNvSpPr/>
                <p:nvPr/>
              </p:nvSpPr>
              <p:spPr>
                <a:xfrm>
                  <a:off x="-60491625" y="2560150"/>
                  <a:ext cx="144925" cy="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97" h="821" extrusionOk="0">
                      <a:moveTo>
                        <a:pt x="378" y="1"/>
                      </a:moveTo>
                      <a:cubicBezTo>
                        <a:pt x="158" y="1"/>
                        <a:pt x="0" y="190"/>
                        <a:pt x="0" y="411"/>
                      </a:cubicBezTo>
                      <a:cubicBezTo>
                        <a:pt x="0" y="663"/>
                        <a:pt x="189" y="820"/>
                        <a:pt x="378" y="820"/>
                      </a:cubicBezTo>
                      <a:lnTo>
                        <a:pt x="5356" y="820"/>
                      </a:lnTo>
                      <a:cubicBezTo>
                        <a:pt x="5576" y="820"/>
                        <a:pt x="5797" y="631"/>
                        <a:pt x="5797" y="411"/>
                      </a:cubicBezTo>
                      <a:cubicBezTo>
                        <a:pt x="5797" y="190"/>
                        <a:pt x="5576" y="1"/>
                        <a:pt x="535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3" name="Google Shape;1093;p122"/>
                <p:cNvSpPr/>
                <p:nvPr/>
              </p:nvSpPr>
              <p:spPr>
                <a:xfrm>
                  <a:off x="-60573550" y="2445950"/>
                  <a:ext cx="62250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5861" extrusionOk="0">
                      <a:moveTo>
                        <a:pt x="1229" y="1"/>
                      </a:moveTo>
                      <a:cubicBezTo>
                        <a:pt x="977" y="1"/>
                        <a:pt x="820" y="190"/>
                        <a:pt x="820" y="410"/>
                      </a:cubicBezTo>
                      <a:lnTo>
                        <a:pt x="820" y="694"/>
                      </a:lnTo>
                      <a:cubicBezTo>
                        <a:pt x="347" y="851"/>
                        <a:pt x="1" y="1324"/>
                        <a:pt x="1" y="1891"/>
                      </a:cubicBezTo>
                      <a:cubicBezTo>
                        <a:pt x="1" y="2553"/>
                        <a:pt x="568" y="2931"/>
                        <a:pt x="977" y="3246"/>
                      </a:cubicBezTo>
                      <a:cubicBezTo>
                        <a:pt x="1292" y="3498"/>
                        <a:pt x="1670" y="3718"/>
                        <a:pt x="1670" y="3970"/>
                      </a:cubicBezTo>
                      <a:cubicBezTo>
                        <a:pt x="1670" y="4191"/>
                        <a:pt x="1450" y="4348"/>
                        <a:pt x="1229" y="4348"/>
                      </a:cubicBezTo>
                      <a:cubicBezTo>
                        <a:pt x="977" y="4348"/>
                        <a:pt x="820" y="4159"/>
                        <a:pt x="820" y="3970"/>
                      </a:cubicBezTo>
                      <a:cubicBezTo>
                        <a:pt x="820" y="3718"/>
                        <a:pt x="631" y="3529"/>
                        <a:pt x="442" y="3529"/>
                      </a:cubicBezTo>
                      <a:cubicBezTo>
                        <a:pt x="190" y="3529"/>
                        <a:pt x="1" y="3718"/>
                        <a:pt x="1" y="3970"/>
                      </a:cubicBezTo>
                      <a:cubicBezTo>
                        <a:pt x="1" y="4506"/>
                        <a:pt x="347" y="4947"/>
                        <a:pt x="820" y="5136"/>
                      </a:cubicBezTo>
                      <a:lnTo>
                        <a:pt x="820" y="5420"/>
                      </a:lnTo>
                      <a:cubicBezTo>
                        <a:pt x="820" y="5672"/>
                        <a:pt x="1040" y="5861"/>
                        <a:pt x="1229" y="5861"/>
                      </a:cubicBezTo>
                      <a:cubicBezTo>
                        <a:pt x="1450" y="5861"/>
                        <a:pt x="1670" y="5672"/>
                        <a:pt x="1670" y="5420"/>
                      </a:cubicBezTo>
                      <a:lnTo>
                        <a:pt x="1670" y="5136"/>
                      </a:lnTo>
                      <a:cubicBezTo>
                        <a:pt x="2143" y="4979"/>
                        <a:pt x="2489" y="4506"/>
                        <a:pt x="2489" y="3970"/>
                      </a:cubicBezTo>
                      <a:cubicBezTo>
                        <a:pt x="2489" y="3309"/>
                        <a:pt x="1922" y="2899"/>
                        <a:pt x="1513" y="2584"/>
                      </a:cubicBezTo>
                      <a:cubicBezTo>
                        <a:pt x="1198" y="2364"/>
                        <a:pt x="820" y="2112"/>
                        <a:pt x="820" y="1891"/>
                      </a:cubicBezTo>
                      <a:cubicBezTo>
                        <a:pt x="788" y="1639"/>
                        <a:pt x="977" y="1450"/>
                        <a:pt x="1229" y="1450"/>
                      </a:cubicBezTo>
                      <a:cubicBezTo>
                        <a:pt x="1450" y="1450"/>
                        <a:pt x="1670" y="1639"/>
                        <a:pt x="1670" y="1891"/>
                      </a:cubicBezTo>
                      <a:cubicBezTo>
                        <a:pt x="1670" y="2112"/>
                        <a:pt x="1859" y="2269"/>
                        <a:pt x="2048" y="2269"/>
                      </a:cubicBezTo>
                      <a:cubicBezTo>
                        <a:pt x="2300" y="2269"/>
                        <a:pt x="2489" y="2080"/>
                        <a:pt x="2489" y="1891"/>
                      </a:cubicBezTo>
                      <a:cubicBezTo>
                        <a:pt x="2489" y="1324"/>
                        <a:pt x="2143" y="883"/>
                        <a:pt x="1670" y="694"/>
                      </a:cubicBezTo>
                      <a:lnTo>
                        <a:pt x="1670" y="410"/>
                      </a:lnTo>
                      <a:cubicBezTo>
                        <a:pt x="1670" y="190"/>
                        <a:pt x="1450" y="1"/>
                        <a:pt x="122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094" name="Google Shape;1094;p122"/>
              <p:cNvGrpSpPr/>
              <p:nvPr/>
            </p:nvGrpSpPr>
            <p:grpSpPr>
              <a:xfrm>
                <a:off x="6973114" y="2267073"/>
                <a:ext cx="233418" cy="212055"/>
                <a:chOff x="-62518200" y="2692475"/>
                <a:chExt cx="318225" cy="289100"/>
              </a:xfrm>
            </p:grpSpPr>
            <p:sp>
              <p:nvSpPr>
                <p:cNvPr id="1095" name="Google Shape;1095;p122"/>
                <p:cNvSpPr/>
                <p:nvPr/>
              </p:nvSpPr>
              <p:spPr>
                <a:xfrm>
                  <a:off x="-62518200" y="2692475"/>
                  <a:ext cx="318225" cy="28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29" h="11564" extrusionOk="0">
                      <a:moveTo>
                        <a:pt x="3750" y="851"/>
                      </a:moveTo>
                      <a:cubicBezTo>
                        <a:pt x="5420" y="851"/>
                        <a:pt x="6617" y="1513"/>
                        <a:pt x="6617" y="2112"/>
                      </a:cubicBezTo>
                      <a:cubicBezTo>
                        <a:pt x="6617" y="2679"/>
                        <a:pt x="5420" y="3309"/>
                        <a:pt x="3750" y="3309"/>
                      </a:cubicBezTo>
                      <a:cubicBezTo>
                        <a:pt x="2206" y="3309"/>
                        <a:pt x="851" y="2679"/>
                        <a:pt x="851" y="2112"/>
                      </a:cubicBezTo>
                      <a:cubicBezTo>
                        <a:pt x="851" y="1481"/>
                        <a:pt x="2112" y="851"/>
                        <a:pt x="3750" y="851"/>
                      </a:cubicBezTo>
                      <a:close/>
                      <a:moveTo>
                        <a:pt x="6617" y="3403"/>
                      </a:moveTo>
                      <a:lnTo>
                        <a:pt x="6617" y="3781"/>
                      </a:lnTo>
                      <a:cubicBezTo>
                        <a:pt x="5829" y="4222"/>
                        <a:pt x="5199" y="4884"/>
                        <a:pt x="4821" y="5672"/>
                      </a:cubicBezTo>
                      <a:cubicBezTo>
                        <a:pt x="4475" y="5766"/>
                        <a:pt x="4096" y="5766"/>
                        <a:pt x="3750" y="5766"/>
                      </a:cubicBezTo>
                      <a:cubicBezTo>
                        <a:pt x="2206" y="5766"/>
                        <a:pt x="851" y="5136"/>
                        <a:pt x="851" y="4506"/>
                      </a:cubicBezTo>
                      <a:lnTo>
                        <a:pt x="851" y="3403"/>
                      </a:lnTo>
                      <a:cubicBezTo>
                        <a:pt x="1639" y="3939"/>
                        <a:pt x="2742" y="4159"/>
                        <a:pt x="3750" y="4159"/>
                      </a:cubicBezTo>
                      <a:cubicBezTo>
                        <a:pt x="4727" y="4159"/>
                        <a:pt x="5829" y="3939"/>
                        <a:pt x="6617" y="3403"/>
                      </a:cubicBezTo>
                      <a:close/>
                      <a:moveTo>
                        <a:pt x="883" y="5913"/>
                      </a:moveTo>
                      <a:cubicBezTo>
                        <a:pt x="1396" y="6254"/>
                        <a:pt x="2361" y="6617"/>
                        <a:pt x="3750" y="6617"/>
                      </a:cubicBezTo>
                      <a:cubicBezTo>
                        <a:pt x="4033" y="6617"/>
                        <a:pt x="4254" y="6617"/>
                        <a:pt x="4538" y="6585"/>
                      </a:cubicBezTo>
                      <a:lnTo>
                        <a:pt x="4538" y="6585"/>
                      </a:lnTo>
                      <a:cubicBezTo>
                        <a:pt x="4475" y="6869"/>
                        <a:pt x="4475" y="7184"/>
                        <a:pt x="4475" y="7467"/>
                      </a:cubicBezTo>
                      <a:cubicBezTo>
                        <a:pt x="4475" y="7719"/>
                        <a:pt x="4506" y="7971"/>
                        <a:pt x="4538" y="8255"/>
                      </a:cubicBezTo>
                      <a:cubicBezTo>
                        <a:pt x="4317" y="8287"/>
                        <a:pt x="4033" y="8287"/>
                        <a:pt x="3781" y="8287"/>
                      </a:cubicBezTo>
                      <a:cubicBezTo>
                        <a:pt x="2269" y="8287"/>
                        <a:pt x="883" y="7656"/>
                        <a:pt x="883" y="7026"/>
                      </a:cubicBezTo>
                      <a:lnTo>
                        <a:pt x="883" y="5913"/>
                      </a:lnTo>
                      <a:close/>
                      <a:moveTo>
                        <a:pt x="851" y="8350"/>
                      </a:moveTo>
                      <a:cubicBezTo>
                        <a:pt x="1639" y="8917"/>
                        <a:pt x="2773" y="9106"/>
                        <a:pt x="3750" y="9106"/>
                      </a:cubicBezTo>
                      <a:cubicBezTo>
                        <a:pt x="4096" y="9106"/>
                        <a:pt x="4412" y="9074"/>
                        <a:pt x="4727" y="9043"/>
                      </a:cubicBezTo>
                      <a:cubicBezTo>
                        <a:pt x="4979" y="9547"/>
                        <a:pt x="5294" y="10019"/>
                        <a:pt x="5672" y="10397"/>
                      </a:cubicBezTo>
                      <a:cubicBezTo>
                        <a:pt x="5136" y="10649"/>
                        <a:pt x="4475" y="10775"/>
                        <a:pt x="3750" y="10775"/>
                      </a:cubicBezTo>
                      <a:cubicBezTo>
                        <a:pt x="2112" y="10775"/>
                        <a:pt x="851" y="10082"/>
                        <a:pt x="851" y="9547"/>
                      </a:cubicBezTo>
                      <a:lnTo>
                        <a:pt x="851" y="8350"/>
                      </a:lnTo>
                      <a:close/>
                      <a:moveTo>
                        <a:pt x="8570" y="4159"/>
                      </a:moveTo>
                      <a:cubicBezTo>
                        <a:pt x="10366" y="4159"/>
                        <a:pt x="11878" y="5640"/>
                        <a:pt x="11878" y="7467"/>
                      </a:cubicBezTo>
                      <a:cubicBezTo>
                        <a:pt x="11878" y="9263"/>
                        <a:pt x="10366" y="10775"/>
                        <a:pt x="8570" y="10775"/>
                      </a:cubicBezTo>
                      <a:cubicBezTo>
                        <a:pt x="6743" y="10775"/>
                        <a:pt x="5262" y="9263"/>
                        <a:pt x="5262" y="7467"/>
                      </a:cubicBezTo>
                      <a:cubicBezTo>
                        <a:pt x="5262" y="5609"/>
                        <a:pt x="6743" y="4159"/>
                        <a:pt x="8570" y="4159"/>
                      </a:cubicBezTo>
                      <a:close/>
                      <a:moveTo>
                        <a:pt x="3781" y="1"/>
                      </a:moveTo>
                      <a:cubicBezTo>
                        <a:pt x="1797" y="1"/>
                        <a:pt x="64" y="851"/>
                        <a:pt x="64" y="2112"/>
                      </a:cubicBezTo>
                      <a:lnTo>
                        <a:pt x="64" y="9547"/>
                      </a:lnTo>
                      <a:cubicBezTo>
                        <a:pt x="1" y="10082"/>
                        <a:pt x="442" y="10649"/>
                        <a:pt x="1230" y="11027"/>
                      </a:cubicBezTo>
                      <a:cubicBezTo>
                        <a:pt x="1891" y="11405"/>
                        <a:pt x="2805" y="11563"/>
                        <a:pt x="3750" y="11563"/>
                      </a:cubicBezTo>
                      <a:cubicBezTo>
                        <a:pt x="4790" y="11563"/>
                        <a:pt x="5735" y="11311"/>
                        <a:pt x="6428" y="10964"/>
                      </a:cubicBezTo>
                      <a:cubicBezTo>
                        <a:pt x="7058" y="11342"/>
                        <a:pt x="7814" y="11563"/>
                        <a:pt x="8602" y="11563"/>
                      </a:cubicBezTo>
                      <a:cubicBezTo>
                        <a:pt x="10870" y="11563"/>
                        <a:pt x="12729" y="9704"/>
                        <a:pt x="12729" y="7404"/>
                      </a:cubicBezTo>
                      <a:cubicBezTo>
                        <a:pt x="12729" y="5136"/>
                        <a:pt x="10870" y="3277"/>
                        <a:pt x="8602" y="3277"/>
                      </a:cubicBezTo>
                      <a:cubicBezTo>
                        <a:pt x="8192" y="3277"/>
                        <a:pt x="7846" y="3309"/>
                        <a:pt x="7499" y="3435"/>
                      </a:cubicBezTo>
                      <a:lnTo>
                        <a:pt x="7499" y="2049"/>
                      </a:lnTo>
                      <a:cubicBezTo>
                        <a:pt x="7499" y="1481"/>
                        <a:pt x="7058" y="914"/>
                        <a:pt x="6302" y="536"/>
                      </a:cubicBezTo>
                      <a:cubicBezTo>
                        <a:pt x="5640" y="158"/>
                        <a:pt x="4727" y="1"/>
                        <a:pt x="378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6" name="Google Shape;1096;p122"/>
                <p:cNvSpPr/>
                <p:nvPr/>
              </p:nvSpPr>
              <p:spPr>
                <a:xfrm>
                  <a:off x="-62335475" y="2804325"/>
                  <a:ext cx="62250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5861" extrusionOk="0">
                      <a:moveTo>
                        <a:pt x="1261" y="0"/>
                      </a:moveTo>
                      <a:cubicBezTo>
                        <a:pt x="1009" y="0"/>
                        <a:pt x="820" y="189"/>
                        <a:pt x="820" y="410"/>
                      </a:cubicBezTo>
                      <a:lnTo>
                        <a:pt x="820" y="694"/>
                      </a:lnTo>
                      <a:cubicBezTo>
                        <a:pt x="348" y="851"/>
                        <a:pt x="1" y="1324"/>
                        <a:pt x="1" y="1891"/>
                      </a:cubicBezTo>
                      <a:cubicBezTo>
                        <a:pt x="1" y="2552"/>
                        <a:pt x="537" y="2930"/>
                        <a:pt x="978" y="3245"/>
                      </a:cubicBezTo>
                      <a:cubicBezTo>
                        <a:pt x="1293" y="3497"/>
                        <a:pt x="1639" y="3718"/>
                        <a:pt x="1639" y="3970"/>
                      </a:cubicBezTo>
                      <a:cubicBezTo>
                        <a:pt x="1671" y="4254"/>
                        <a:pt x="1482" y="4411"/>
                        <a:pt x="1261" y="4411"/>
                      </a:cubicBezTo>
                      <a:cubicBezTo>
                        <a:pt x="1009" y="4411"/>
                        <a:pt x="820" y="4191"/>
                        <a:pt x="820" y="3970"/>
                      </a:cubicBezTo>
                      <a:cubicBezTo>
                        <a:pt x="820" y="3718"/>
                        <a:pt x="631" y="3529"/>
                        <a:pt x="411" y="3529"/>
                      </a:cubicBezTo>
                      <a:cubicBezTo>
                        <a:pt x="190" y="3529"/>
                        <a:pt x="1" y="3718"/>
                        <a:pt x="1" y="3970"/>
                      </a:cubicBezTo>
                      <a:cubicBezTo>
                        <a:pt x="1" y="4506"/>
                        <a:pt x="348" y="4947"/>
                        <a:pt x="820" y="5136"/>
                      </a:cubicBezTo>
                      <a:lnTo>
                        <a:pt x="820" y="5419"/>
                      </a:lnTo>
                      <a:cubicBezTo>
                        <a:pt x="820" y="5671"/>
                        <a:pt x="1009" y="5860"/>
                        <a:pt x="1261" y="5860"/>
                      </a:cubicBezTo>
                      <a:cubicBezTo>
                        <a:pt x="1482" y="5860"/>
                        <a:pt x="1639" y="5671"/>
                        <a:pt x="1639" y="5419"/>
                      </a:cubicBezTo>
                      <a:lnTo>
                        <a:pt x="1639" y="5136"/>
                      </a:lnTo>
                      <a:cubicBezTo>
                        <a:pt x="2112" y="4978"/>
                        <a:pt x="2458" y="4506"/>
                        <a:pt x="2458" y="3970"/>
                      </a:cubicBezTo>
                      <a:cubicBezTo>
                        <a:pt x="2458" y="3308"/>
                        <a:pt x="1923" y="2899"/>
                        <a:pt x="1482" y="2584"/>
                      </a:cubicBezTo>
                      <a:cubicBezTo>
                        <a:pt x="1167" y="2363"/>
                        <a:pt x="820" y="2111"/>
                        <a:pt x="820" y="1891"/>
                      </a:cubicBezTo>
                      <a:cubicBezTo>
                        <a:pt x="820" y="1639"/>
                        <a:pt x="1009" y="1450"/>
                        <a:pt x="1261" y="1450"/>
                      </a:cubicBezTo>
                      <a:cubicBezTo>
                        <a:pt x="1482" y="1450"/>
                        <a:pt x="1639" y="1639"/>
                        <a:pt x="1639" y="1891"/>
                      </a:cubicBezTo>
                      <a:cubicBezTo>
                        <a:pt x="1639" y="2111"/>
                        <a:pt x="1860" y="2300"/>
                        <a:pt x="2049" y="2300"/>
                      </a:cubicBezTo>
                      <a:cubicBezTo>
                        <a:pt x="2269" y="2300"/>
                        <a:pt x="2490" y="2111"/>
                        <a:pt x="2490" y="1891"/>
                      </a:cubicBezTo>
                      <a:cubicBezTo>
                        <a:pt x="2490" y="1324"/>
                        <a:pt x="2112" y="883"/>
                        <a:pt x="1639" y="694"/>
                      </a:cubicBezTo>
                      <a:lnTo>
                        <a:pt x="1639" y="410"/>
                      </a:lnTo>
                      <a:cubicBezTo>
                        <a:pt x="1639" y="189"/>
                        <a:pt x="1450" y="0"/>
                        <a:pt x="126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097" name="Google Shape;1097;p122"/>
              <p:cNvGrpSpPr/>
              <p:nvPr/>
            </p:nvGrpSpPr>
            <p:grpSpPr>
              <a:xfrm>
                <a:off x="3607183" y="2247382"/>
                <a:ext cx="251103" cy="251421"/>
                <a:chOff x="-61784125" y="1931250"/>
                <a:chExt cx="316650" cy="317050"/>
              </a:xfrm>
            </p:grpSpPr>
            <p:sp>
              <p:nvSpPr>
                <p:cNvPr id="1098" name="Google Shape;1098;p122"/>
                <p:cNvSpPr/>
                <p:nvPr/>
              </p:nvSpPr>
              <p:spPr>
                <a:xfrm>
                  <a:off x="-61688025" y="1931250"/>
                  <a:ext cx="124450" cy="13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5372" extrusionOk="0">
                      <a:moveTo>
                        <a:pt x="2497" y="845"/>
                      </a:moveTo>
                      <a:cubicBezTo>
                        <a:pt x="2709" y="845"/>
                        <a:pt x="2922" y="922"/>
                        <a:pt x="3088" y="1087"/>
                      </a:cubicBezTo>
                      <a:cubicBezTo>
                        <a:pt x="3277" y="1276"/>
                        <a:pt x="3340" y="1591"/>
                        <a:pt x="3277" y="1906"/>
                      </a:cubicBezTo>
                      <a:cubicBezTo>
                        <a:pt x="3182" y="2190"/>
                        <a:pt x="2993" y="2410"/>
                        <a:pt x="2709" y="2442"/>
                      </a:cubicBezTo>
                      <a:cubicBezTo>
                        <a:pt x="2625" y="2467"/>
                        <a:pt x="2545" y="2479"/>
                        <a:pt x="2469" y="2479"/>
                      </a:cubicBezTo>
                      <a:cubicBezTo>
                        <a:pt x="2259" y="2479"/>
                        <a:pt x="2075" y="2391"/>
                        <a:pt x="1890" y="2253"/>
                      </a:cubicBezTo>
                      <a:cubicBezTo>
                        <a:pt x="1701" y="2032"/>
                        <a:pt x="1607" y="1717"/>
                        <a:pt x="1701" y="1434"/>
                      </a:cubicBezTo>
                      <a:cubicBezTo>
                        <a:pt x="1800" y="1059"/>
                        <a:pt x="2145" y="845"/>
                        <a:pt x="2497" y="845"/>
                      </a:cubicBezTo>
                      <a:close/>
                      <a:moveTo>
                        <a:pt x="2520" y="3324"/>
                      </a:moveTo>
                      <a:cubicBezTo>
                        <a:pt x="3277" y="3324"/>
                        <a:pt x="3907" y="3828"/>
                        <a:pt x="4096" y="4553"/>
                      </a:cubicBezTo>
                      <a:lnTo>
                        <a:pt x="914" y="4553"/>
                      </a:lnTo>
                      <a:cubicBezTo>
                        <a:pt x="1103" y="3828"/>
                        <a:pt x="1733" y="3324"/>
                        <a:pt x="2520" y="3324"/>
                      </a:cubicBezTo>
                      <a:close/>
                      <a:moveTo>
                        <a:pt x="2510" y="1"/>
                      </a:moveTo>
                      <a:cubicBezTo>
                        <a:pt x="1805" y="1"/>
                        <a:pt x="1113" y="455"/>
                        <a:pt x="914" y="1213"/>
                      </a:cubicBezTo>
                      <a:cubicBezTo>
                        <a:pt x="756" y="1780"/>
                        <a:pt x="914" y="2347"/>
                        <a:pt x="1292" y="2789"/>
                      </a:cubicBezTo>
                      <a:cubicBezTo>
                        <a:pt x="567" y="3198"/>
                        <a:pt x="0" y="3986"/>
                        <a:pt x="0" y="4931"/>
                      </a:cubicBezTo>
                      <a:cubicBezTo>
                        <a:pt x="0" y="5183"/>
                        <a:pt x="189" y="5372"/>
                        <a:pt x="441" y="5372"/>
                      </a:cubicBezTo>
                      <a:lnTo>
                        <a:pt x="4568" y="5372"/>
                      </a:lnTo>
                      <a:cubicBezTo>
                        <a:pt x="4820" y="5372"/>
                        <a:pt x="4978" y="5183"/>
                        <a:pt x="4978" y="4931"/>
                      </a:cubicBezTo>
                      <a:cubicBezTo>
                        <a:pt x="4978" y="3986"/>
                        <a:pt x="4442" y="3198"/>
                        <a:pt x="3718" y="2789"/>
                      </a:cubicBezTo>
                      <a:cubicBezTo>
                        <a:pt x="3907" y="2568"/>
                        <a:pt x="4033" y="2347"/>
                        <a:pt x="4096" y="2064"/>
                      </a:cubicBezTo>
                      <a:cubicBezTo>
                        <a:pt x="4253" y="1528"/>
                        <a:pt x="4096" y="930"/>
                        <a:pt x="3655" y="489"/>
                      </a:cubicBezTo>
                      <a:cubicBezTo>
                        <a:pt x="3331" y="153"/>
                        <a:pt x="2918" y="1"/>
                        <a:pt x="251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9" name="Google Shape;1099;p122"/>
                <p:cNvSpPr/>
                <p:nvPr/>
              </p:nvSpPr>
              <p:spPr>
                <a:xfrm>
                  <a:off x="-61784125" y="2113325"/>
                  <a:ext cx="124450" cy="13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5399" extrusionOk="0">
                      <a:moveTo>
                        <a:pt x="2482" y="848"/>
                      </a:moveTo>
                      <a:cubicBezTo>
                        <a:pt x="2688" y="848"/>
                        <a:pt x="2895" y="921"/>
                        <a:pt x="3056" y="1082"/>
                      </a:cubicBezTo>
                      <a:cubicBezTo>
                        <a:pt x="3245" y="1271"/>
                        <a:pt x="3340" y="1586"/>
                        <a:pt x="3245" y="1901"/>
                      </a:cubicBezTo>
                      <a:cubicBezTo>
                        <a:pt x="3182" y="2185"/>
                        <a:pt x="2993" y="2437"/>
                        <a:pt x="2710" y="2468"/>
                      </a:cubicBezTo>
                      <a:cubicBezTo>
                        <a:pt x="2633" y="2483"/>
                        <a:pt x="2559" y="2491"/>
                        <a:pt x="2487" y="2491"/>
                      </a:cubicBezTo>
                      <a:cubicBezTo>
                        <a:pt x="2261" y="2491"/>
                        <a:pt x="2058" y="2415"/>
                        <a:pt x="1891" y="2248"/>
                      </a:cubicBezTo>
                      <a:cubicBezTo>
                        <a:pt x="1670" y="2059"/>
                        <a:pt x="1607" y="1743"/>
                        <a:pt x="1670" y="1428"/>
                      </a:cubicBezTo>
                      <a:cubicBezTo>
                        <a:pt x="1770" y="1068"/>
                        <a:pt x="2124" y="848"/>
                        <a:pt x="2482" y="848"/>
                      </a:cubicBezTo>
                      <a:close/>
                      <a:moveTo>
                        <a:pt x="2458" y="3319"/>
                      </a:moveTo>
                      <a:cubicBezTo>
                        <a:pt x="3245" y="3319"/>
                        <a:pt x="3907" y="3854"/>
                        <a:pt x="4096" y="4547"/>
                      </a:cubicBezTo>
                      <a:lnTo>
                        <a:pt x="883" y="4547"/>
                      </a:lnTo>
                      <a:cubicBezTo>
                        <a:pt x="1040" y="3886"/>
                        <a:pt x="1733" y="3319"/>
                        <a:pt x="2458" y="3319"/>
                      </a:cubicBezTo>
                      <a:close/>
                      <a:moveTo>
                        <a:pt x="2509" y="1"/>
                      </a:moveTo>
                      <a:cubicBezTo>
                        <a:pt x="1812" y="1"/>
                        <a:pt x="1143" y="437"/>
                        <a:pt x="946" y="1208"/>
                      </a:cubicBezTo>
                      <a:cubicBezTo>
                        <a:pt x="788" y="1806"/>
                        <a:pt x="946" y="2342"/>
                        <a:pt x="1324" y="2783"/>
                      </a:cubicBezTo>
                      <a:cubicBezTo>
                        <a:pt x="568" y="3224"/>
                        <a:pt x="32" y="4012"/>
                        <a:pt x="32" y="4957"/>
                      </a:cubicBezTo>
                      <a:cubicBezTo>
                        <a:pt x="0" y="5209"/>
                        <a:pt x="189" y="5398"/>
                        <a:pt x="410" y="5398"/>
                      </a:cubicBezTo>
                      <a:lnTo>
                        <a:pt x="4569" y="5398"/>
                      </a:lnTo>
                      <a:cubicBezTo>
                        <a:pt x="4789" y="5398"/>
                        <a:pt x="4978" y="5209"/>
                        <a:pt x="4978" y="4988"/>
                      </a:cubicBezTo>
                      <a:cubicBezTo>
                        <a:pt x="4978" y="4043"/>
                        <a:pt x="4474" y="3256"/>
                        <a:pt x="3718" y="2815"/>
                      </a:cubicBezTo>
                      <a:cubicBezTo>
                        <a:pt x="3939" y="2626"/>
                        <a:pt x="4033" y="2374"/>
                        <a:pt x="4128" y="2090"/>
                      </a:cubicBezTo>
                      <a:cubicBezTo>
                        <a:pt x="4285" y="1523"/>
                        <a:pt x="4128" y="924"/>
                        <a:pt x="3687" y="483"/>
                      </a:cubicBezTo>
                      <a:cubicBezTo>
                        <a:pt x="3346" y="155"/>
                        <a:pt x="2923" y="1"/>
                        <a:pt x="250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0" name="Google Shape;1100;p122"/>
                <p:cNvSpPr/>
                <p:nvPr/>
              </p:nvSpPr>
              <p:spPr>
                <a:xfrm>
                  <a:off x="-61591150" y="2113325"/>
                  <a:ext cx="123675" cy="13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47" h="5367" extrusionOk="0">
                      <a:moveTo>
                        <a:pt x="2482" y="848"/>
                      </a:moveTo>
                      <a:cubicBezTo>
                        <a:pt x="2688" y="848"/>
                        <a:pt x="2895" y="921"/>
                        <a:pt x="3056" y="1082"/>
                      </a:cubicBezTo>
                      <a:cubicBezTo>
                        <a:pt x="3245" y="1271"/>
                        <a:pt x="3340" y="1586"/>
                        <a:pt x="3245" y="1901"/>
                      </a:cubicBezTo>
                      <a:cubicBezTo>
                        <a:pt x="3182" y="2185"/>
                        <a:pt x="2993" y="2437"/>
                        <a:pt x="2710" y="2468"/>
                      </a:cubicBezTo>
                      <a:cubicBezTo>
                        <a:pt x="2633" y="2483"/>
                        <a:pt x="2559" y="2491"/>
                        <a:pt x="2486" y="2491"/>
                      </a:cubicBezTo>
                      <a:cubicBezTo>
                        <a:pt x="2261" y="2491"/>
                        <a:pt x="2057" y="2415"/>
                        <a:pt x="1890" y="2248"/>
                      </a:cubicBezTo>
                      <a:cubicBezTo>
                        <a:pt x="1670" y="2059"/>
                        <a:pt x="1607" y="1743"/>
                        <a:pt x="1670" y="1428"/>
                      </a:cubicBezTo>
                      <a:cubicBezTo>
                        <a:pt x="1770" y="1068"/>
                        <a:pt x="2124" y="848"/>
                        <a:pt x="2482" y="848"/>
                      </a:cubicBezTo>
                      <a:close/>
                      <a:moveTo>
                        <a:pt x="2521" y="3382"/>
                      </a:moveTo>
                      <a:cubicBezTo>
                        <a:pt x="3308" y="3382"/>
                        <a:pt x="3938" y="3886"/>
                        <a:pt x="4127" y="4579"/>
                      </a:cubicBezTo>
                      <a:lnTo>
                        <a:pt x="882" y="4579"/>
                      </a:lnTo>
                      <a:cubicBezTo>
                        <a:pt x="1103" y="3886"/>
                        <a:pt x="1733" y="3382"/>
                        <a:pt x="2521" y="3382"/>
                      </a:cubicBezTo>
                      <a:close/>
                      <a:moveTo>
                        <a:pt x="2467" y="1"/>
                      </a:moveTo>
                      <a:cubicBezTo>
                        <a:pt x="1761" y="1"/>
                        <a:pt x="1080" y="437"/>
                        <a:pt x="882" y="1208"/>
                      </a:cubicBezTo>
                      <a:cubicBezTo>
                        <a:pt x="725" y="1806"/>
                        <a:pt x="882" y="2342"/>
                        <a:pt x="1292" y="2783"/>
                      </a:cubicBezTo>
                      <a:cubicBezTo>
                        <a:pt x="536" y="3224"/>
                        <a:pt x="0" y="4012"/>
                        <a:pt x="0" y="4957"/>
                      </a:cubicBezTo>
                      <a:cubicBezTo>
                        <a:pt x="0" y="5178"/>
                        <a:pt x="189" y="5367"/>
                        <a:pt x="378" y="5367"/>
                      </a:cubicBezTo>
                      <a:lnTo>
                        <a:pt x="4505" y="5367"/>
                      </a:lnTo>
                      <a:cubicBezTo>
                        <a:pt x="4757" y="5367"/>
                        <a:pt x="4946" y="5178"/>
                        <a:pt x="4946" y="4957"/>
                      </a:cubicBezTo>
                      <a:cubicBezTo>
                        <a:pt x="4946" y="4075"/>
                        <a:pt x="4442" y="3256"/>
                        <a:pt x="3686" y="2815"/>
                      </a:cubicBezTo>
                      <a:cubicBezTo>
                        <a:pt x="3875" y="2626"/>
                        <a:pt x="4001" y="2374"/>
                        <a:pt x="4096" y="2090"/>
                      </a:cubicBezTo>
                      <a:cubicBezTo>
                        <a:pt x="4253" y="1523"/>
                        <a:pt x="4096" y="924"/>
                        <a:pt x="3655" y="483"/>
                      </a:cubicBezTo>
                      <a:cubicBezTo>
                        <a:pt x="3314" y="155"/>
                        <a:pt x="2887" y="1"/>
                        <a:pt x="246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1" name="Google Shape;1101;p122"/>
                <p:cNvSpPr/>
                <p:nvPr/>
              </p:nvSpPr>
              <p:spPr>
                <a:xfrm>
                  <a:off x="-61677800" y="2072225"/>
                  <a:ext cx="106350" cy="62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498" extrusionOk="0">
                      <a:moveTo>
                        <a:pt x="2096" y="1"/>
                      </a:moveTo>
                      <a:cubicBezTo>
                        <a:pt x="1985" y="1"/>
                        <a:pt x="1875" y="48"/>
                        <a:pt x="1796" y="142"/>
                      </a:cubicBezTo>
                      <a:lnTo>
                        <a:pt x="158" y="1781"/>
                      </a:lnTo>
                      <a:cubicBezTo>
                        <a:pt x="1" y="1938"/>
                        <a:pt x="1" y="2222"/>
                        <a:pt x="158" y="2379"/>
                      </a:cubicBezTo>
                      <a:cubicBezTo>
                        <a:pt x="237" y="2458"/>
                        <a:pt x="339" y="2497"/>
                        <a:pt x="442" y="2497"/>
                      </a:cubicBezTo>
                      <a:cubicBezTo>
                        <a:pt x="544" y="2497"/>
                        <a:pt x="646" y="2458"/>
                        <a:pt x="725" y="2379"/>
                      </a:cubicBezTo>
                      <a:lnTo>
                        <a:pt x="2111" y="993"/>
                      </a:lnTo>
                      <a:lnTo>
                        <a:pt x="3498" y="2379"/>
                      </a:lnTo>
                      <a:cubicBezTo>
                        <a:pt x="3576" y="2458"/>
                        <a:pt x="3687" y="2497"/>
                        <a:pt x="3797" y="2497"/>
                      </a:cubicBezTo>
                      <a:cubicBezTo>
                        <a:pt x="3907" y="2497"/>
                        <a:pt x="4017" y="2458"/>
                        <a:pt x="4096" y="2379"/>
                      </a:cubicBezTo>
                      <a:cubicBezTo>
                        <a:pt x="4254" y="2222"/>
                        <a:pt x="4254" y="1938"/>
                        <a:pt x="4096" y="1781"/>
                      </a:cubicBezTo>
                      <a:lnTo>
                        <a:pt x="2395" y="142"/>
                      </a:lnTo>
                      <a:cubicBezTo>
                        <a:pt x="2316" y="48"/>
                        <a:pt x="2206" y="1"/>
                        <a:pt x="209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102" name="Google Shape;1102;p122"/>
              <p:cNvGrpSpPr/>
              <p:nvPr/>
            </p:nvGrpSpPr>
            <p:grpSpPr>
              <a:xfrm>
                <a:off x="1928649" y="3358604"/>
                <a:ext cx="251103" cy="252352"/>
                <a:chOff x="-62150375" y="2664925"/>
                <a:chExt cx="316650" cy="318225"/>
              </a:xfrm>
            </p:grpSpPr>
            <p:sp>
              <p:nvSpPr>
                <p:cNvPr id="1103" name="Google Shape;1103;p122"/>
                <p:cNvSpPr/>
                <p:nvPr/>
              </p:nvSpPr>
              <p:spPr>
                <a:xfrm>
                  <a:off x="-62150375" y="2961850"/>
                  <a:ext cx="316650" cy="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66" h="852" extrusionOk="0">
                      <a:moveTo>
                        <a:pt x="379" y="0"/>
                      </a:moveTo>
                      <a:cubicBezTo>
                        <a:pt x="158" y="0"/>
                        <a:pt x="1" y="189"/>
                        <a:pt x="1" y="410"/>
                      </a:cubicBezTo>
                      <a:cubicBezTo>
                        <a:pt x="1" y="662"/>
                        <a:pt x="190" y="851"/>
                        <a:pt x="379" y="851"/>
                      </a:cubicBezTo>
                      <a:lnTo>
                        <a:pt x="12225" y="851"/>
                      </a:lnTo>
                      <a:cubicBezTo>
                        <a:pt x="12477" y="851"/>
                        <a:pt x="12634" y="662"/>
                        <a:pt x="12634" y="410"/>
                      </a:cubicBezTo>
                      <a:cubicBezTo>
                        <a:pt x="12666" y="158"/>
                        <a:pt x="12477" y="0"/>
                        <a:pt x="1222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4" name="Google Shape;1104;p122"/>
                <p:cNvSpPr/>
                <p:nvPr/>
              </p:nvSpPr>
              <p:spPr>
                <a:xfrm>
                  <a:off x="-62150375" y="2838200"/>
                  <a:ext cx="82725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9" h="4096" extrusionOk="0">
                      <a:moveTo>
                        <a:pt x="2363" y="756"/>
                      </a:moveTo>
                      <a:cubicBezTo>
                        <a:pt x="2427" y="756"/>
                        <a:pt x="2521" y="851"/>
                        <a:pt x="2521" y="914"/>
                      </a:cubicBezTo>
                      <a:lnTo>
                        <a:pt x="2521" y="3119"/>
                      </a:lnTo>
                      <a:cubicBezTo>
                        <a:pt x="2521" y="3214"/>
                        <a:pt x="2427" y="3245"/>
                        <a:pt x="2363" y="3245"/>
                      </a:cubicBezTo>
                      <a:lnTo>
                        <a:pt x="977" y="3245"/>
                      </a:lnTo>
                      <a:cubicBezTo>
                        <a:pt x="883" y="3245"/>
                        <a:pt x="820" y="3151"/>
                        <a:pt x="820" y="3119"/>
                      </a:cubicBezTo>
                      <a:lnTo>
                        <a:pt x="820" y="914"/>
                      </a:lnTo>
                      <a:cubicBezTo>
                        <a:pt x="820" y="851"/>
                        <a:pt x="883" y="756"/>
                        <a:pt x="977" y="756"/>
                      </a:cubicBezTo>
                      <a:close/>
                      <a:moveTo>
                        <a:pt x="946" y="0"/>
                      </a:moveTo>
                      <a:cubicBezTo>
                        <a:pt x="379" y="0"/>
                        <a:pt x="1" y="441"/>
                        <a:pt x="1" y="945"/>
                      </a:cubicBezTo>
                      <a:lnTo>
                        <a:pt x="1" y="3151"/>
                      </a:lnTo>
                      <a:cubicBezTo>
                        <a:pt x="1" y="3686"/>
                        <a:pt x="410" y="4096"/>
                        <a:pt x="946" y="4096"/>
                      </a:cubicBezTo>
                      <a:lnTo>
                        <a:pt x="2300" y="4096"/>
                      </a:lnTo>
                      <a:cubicBezTo>
                        <a:pt x="2868" y="4096"/>
                        <a:pt x="3309" y="3686"/>
                        <a:pt x="3309" y="3151"/>
                      </a:cubicBezTo>
                      <a:lnTo>
                        <a:pt x="3309" y="945"/>
                      </a:lnTo>
                      <a:cubicBezTo>
                        <a:pt x="3309" y="410"/>
                        <a:pt x="2868" y="0"/>
                        <a:pt x="230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5" name="Google Shape;1105;p122"/>
                <p:cNvSpPr/>
                <p:nvPr/>
              </p:nvSpPr>
              <p:spPr>
                <a:xfrm>
                  <a:off x="-62033800" y="2664925"/>
                  <a:ext cx="82725" cy="27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9" h="10996" extrusionOk="0">
                      <a:moveTo>
                        <a:pt x="2332" y="788"/>
                      </a:moveTo>
                      <a:cubicBezTo>
                        <a:pt x="2426" y="851"/>
                        <a:pt x="2489" y="882"/>
                        <a:pt x="2489" y="945"/>
                      </a:cubicBezTo>
                      <a:lnTo>
                        <a:pt x="2489" y="10050"/>
                      </a:lnTo>
                      <a:cubicBezTo>
                        <a:pt x="2489" y="10145"/>
                        <a:pt x="2426" y="10176"/>
                        <a:pt x="2332" y="10176"/>
                      </a:cubicBezTo>
                      <a:lnTo>
                        <a:pt x="946" y="10176"/>
                      </a:lnTo>
                      <a:cubicBezTo>
                        <a:pt x="882" y="10176"/>
                        <a:pt x="851" y="10082"/>
                        <a:pt x="851" y="10050"/>
                      </a:cubicBezTo>
                      <a:lnTo>
                        <a:pt x="851" y="945"/>
                      </a:lnTo>
                      <a:cubicBezTo>
                        <a:pt x="851" y="882"/>
                        <a:pt x="914" y="788"/>
                        <a:pt x="946" y="788"/>
                      </a:cubicBezTo>
                      <a:close/>
                      <a:moveTo>
                        <a:pt x="946" y="0"/>
                      </a:moveTo>
                      <a:cubicBezTo>
                        <a:pt x="410" y="0"/>
                        <a:pt x="0" y="441"/>
                        <a:pt x="0" y="945"/>
                      </a:cubicBezTo>
                      <a:lnTo>
                        <a:pt x="0" y="10050"/>
                      </a:lnTo>
                      <a:cubicBezTo>
                        <a:pt x="0" y="10617"/>
                        <a:pt x="441" y="10995"/>
                        <a:pt x="946" y="10995"/>
                      </a:cubicBezTo>
                      <a:lnTo>
                        <a:pt x="2332" y="10995"/>
                      </a:lnTo>
                      <a:cubicBezTo>
                        <a:pt x="2899" y="10995"/>
                        <a:pt x="3308" y="10554"/>
                        <a:pt x="3308" y="10050"/>
                      </a:cubicBezTo>
                      <a:lnTo>
                        <a:pt x="3308" y="945"/>
                      </a:lnTo>
                      <a:cubicBezTo>
                        <a:pt x="3308" y="410"/>
                        <a:pt x="2899" y="0"/>
                        <a:pt x="233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6" name="Google Shape;1106;p122"/>
                <p:cNvSpPr/>
                <p:nvPr/>
              </p:nvSpPr>
              <p:spPr>
                <a:xfrm>
                  <a:off x="-61917225" y="2754700"/>
                  <a:ext cx="8350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40" h="7436" extrusionOk="0">
                      <a:moveTo>
                        <a:pt x="2394" y="788"/>
                      </a:moveTo>
                      <a:cubicBezTo>
                        <a:pt x="2489" y="788"/>
                        <a:pt x="2520" y="883"/>
                        <a:pt x="2520" y="946"/>
                      </a:cubicBezTo>
                      <a:lnTo>
                        <a:pt x="2520" y="6459"/>
                      </a:lnTo>
                      <a:cubicBezTo>
                        <a:pt x="2520" y="6554"/>
                        <a:pt x="2426" y="6585"/>
                        <a:pt x="2394" y="6585"/>
                      </a:cubicBezTo>
                      <a:lnTo>
                        <a:pt x="1008" y="6585"/>
                      </a:lnTo>
                      <a:cubicBezTo>
                        <a:pt x="945" y="6585"/>
                        <a:pt x="851" y="6491"/>
                        <a:pt x="851" y="6459"/>
                      </a:cubicBezTo>
                      <a:lnTo>
                        <a:pt x="851" y="946"/>
                      </a:lnTo>
                      <a:cubicBezTo>
                        <a:pt x="851" y="883"/>
                        <a:pt x="945" y="788"/>
                        <a:pt x="1008" y="788"/>
                      </a:cubicBezTo>
                      <a:close/>
                      <a:moveTo>
                        <a:pt x="977" y="1"/>
                      </a:moveTo>
                      <a:cubicBezTo>
                        <a:pt x="441" y="1"/>
                        <a:pt x="0" y="442"/>
                        <a:pt x="0" y="977"/>
                      </a:cubicBezTo>
                      <a:lnTo>
                        <a:pt x="0" y="6491"/>
                      </a:lnTo>
                      <a:cubicBezTo>
                        <a:pt x="0" y="7058"/>
                        <a:pt x="441" y="7436"/>
                        <a:pt x="977" y="7436"/>
                      </a:cubicBezTo>
                      <a:lnTo>
                        <a:pt x="2363" y="7436"/>
                      </a:lnTo>
                      <a:cubicBezTo>
                        <a:pt x="2899" y="7436"/>
                        <a:pt x="3308" y="7026"/>
                        <a:pt x="3308" y="6491"/>
                      </a:cubicBezTo>
                      <a:lnTo>
                        <a:pt x="3308" y="977"/>
                      </a:lnTo>
                      <a:cubicBezTo>
                        <a:pt x="3340" y="442"/>
                        <a:pt x="2899" y="1"/>
                        <a:pt x="236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07" name="Google Shape;1107;p122"/>
              <p:cNvSpPr/>
              <p:nvPr/>
            </p:nvSpPr>
            <p:spPr>
              <a:xfrm>
                <a:off x="6250553" y="2883100"/>
                <a:ext cx="1678500" cy="152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122"/>
              <p:cNvSpPr txBox="1"/>
              <p:nvPr/>
            </p:nvSpPr>
            <p:spPr>
              <a:xfrm flipH="1">
                <a:off x="947502" y="2082199"/>
                <a:ext cx="2213400" cy="38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b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>
                    <a:solidFill>
                      <a:schemeClr val="dk2"/>
                    </a:solidFill>
                    <a:latin typeface="Golos Text"/>
                    <a:ea typeface="Golos Text"/>
                    <a:cs typeface="Golos Text"/>
                    <a:sym typeface="Golos Text"/>
                  </a:rPr>
                  <a:t>Art universities</a:t>
                </a:r>
                <a:endParaRPr sz="1600">
                  <a:solidFill>
                    <a:schemeClr val="dk2"/>
                  </a:solidFill>
                  <a:latin typeface="Golos Text"/>
                  <a:ea typeface="Golos Text"/>
                  <a:cs typeface="Golos Text"/>
                  <a:sym typeface="Golos Text"/>
                </a:endParaRPr>
              </a:p>
            </p:txBody>
          </p:sp>
          <p:sp>
            <p:nvSpPr>
              <p:cNvPr id="1078" name="Google Shape;1078;p122"/>
              <p:cNvSpPr txBox="1"/>
              <p:nvPr/>
            </p:nvSpPr>
            <p:spPr>
              <a:xfrm flipH="1">
                <a:off x="2626639" y="3451207"/>
                <a:ext cx="2213400" cy="38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>
                    <a:solidFill>
                      <a:schemeClr val="dk2"/>
                    </a:solidFill>
                    <a:latin typeface="Golos Text"/>
                    <a:ea typeface="Golos Text"/>
                    <a:cs typeface="Golos Text"/>
                    <a:sym typeface="Golos Text"/>
                  </a:rPr>
                  <a:t>Souvenir shops</a:t>
                </a:r>
                <a:endParaRPr sz="1600">
                  <a:solidFill>
                    <a:schemeClr val="dk2"/>
                  </a:solidFill>
                  <a:latin typeface="Golos Text"/>
                  <a:ea typeface="Golos Text"/>
                  <a:cs typeface="Golos Text"/>
                  <a:sym typeface="Golos Text"/>
                </a:endParaRPr>
              </a:p>
            </p:txBody>
          </p:sp>
          <p:sp>
            <p:nvSpPr>
              <p:cNvPr id="1083" name="Google Shape;1083;p122"/>
              <p:cNvSpPr txBox="1"/>
              <p:nvPr/>
            </p:nvSpPr>
            <p:spPr>
              <a:xfrm flipH="1">
                <a:off x="4304574" y="2082199"/>
                <a:ext cx="2213400" cy="38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b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>
                    <a:solidFill>
                      <a:schemeClr val="dk2"/>
                    </a:solidFill>
                    <a:latin typeface="Golos Text"/>
                    <a:ea typeface="Golos Text"/>
                    <a:cs typeface="Golos Text"/>
                    <a:sym typeface="Golos Text"/>
                  </a:rPr>
                  <a:t>Businesses &amp; firms</a:t>
                </a:r>
                <a:endParaRPr sz="1600">
                  <a:solidFill>
                    <a:schemeClr val="dk2"/>
                  </a:solidFill>
                  <a:latin typeface="Golos Text"/>
                  <a:ea typeface="Golos Text"/>
                  <a:cs typeface="Golos Text"/>
                  <a:sym typeface="Golos Text"/>
                </a:endParaRPr>
              </a:p>
            </p:txBody>
          </p:sp>
          <p:sp>
            <p:nvSpPr>
              <p:cNvPr id="1108" name="Google Shape;1108;p122"/>
              <p:cNvSpPr txBox="1"/>
              <p:nvPr/>
            </p:nvSpPr>
            <p:spPr>
              <a:xfrm flipH="1">
                <a:off x="5982522" y="3451207"/>
                <a:ext cx="2213400" cy="38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>
                    <a:solidFill>
                      <a:schemeClr val="dk2"/>
                    </a:solidFill>
                    <a:latin typeface="Golos Text"/>
                    <a:ea typeface="Golos Text"/>
                    <a:cs typeface="Golos Text"/>
                    <a:sym typeface="Golos Text"/>
                  </a:rPr>
                  <a:t>Restaurants</a:t>
                </a:r>
                <a:endParaRPr sz="1600">
                  <a:solidFill>
                    <a:schemeClr val="dk2"/>
                  </a:solidFill>
                  <a:latin typeface="Golos Text"/>
                  <a:ea typeface="Golos Text"/>
                  <a:cs typeface="Golos Text"/>
                  <a:sym typeface="Golos Text"/>
                </a:endParaRPr>
              </a:p>
            </p:txBody>
          </p:sp>
          <p:cxnSp>
            <p:nvCxnSpPr>
              <p:cNvPr id="1109" name="Google Shape;1109;p122"/>
              <p:cNvCxnSpPr>
                <a:stCxn id="1108" idx="0"/>
                <a:endCxn id="1107" idx="2"/>
              </p:cNvCxnSpPr>
              <p:nvPr/>
            </p:nvCxnSpPr>
            <p:spPr>
              <a:xfrm rot="10800000" flipH="1">
                <a:off x="7089222" y="3035107"/>
                <a:ext cx="600" cy="4161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oval" w="med" len="med"/>
                <a:tailEnd type="none" w="med" len="med"/>
              </a:ln>
            </p:spPr>
          </p:cxnSp>
        </p:grp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123"/>
          <p:cNvSpPr txBox="1">
            <a:spLocks noGrp="1"/>
          </p:cNvSpPr>
          <p:nvPr>
            <p:ph type="title"/>
          </p:nvPr>
        </p:nvSpPr>
        <p:spPr>
          <a:xfrm>
            <a:off x="720000" y="44640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PARTNERS</a:t>
            </a:r>
            <a:endParaRPr b="1" u="sng"/>
          </a:p>
        </p:txBody>
      </p:sp>
      <p:graphicFrame>
        <p:nvGraphicFramePr>
          <p:cNvPr id="1115" name="Google Shape;1115;p123"/>
          <p:cNvGraphicFramePr/>
          <p:nvPr/>
        </p:nvGraphicFramePr>
        <p:xfrm>
          <a:off x="855300" y="1657400"/>
          <a:ext cx="7433400" cy="1859150"/>
        </p:xfrm>
        <a:graphic>
          <a:graphicData uri="http://schemas.openxmlformats.org/drawingml/2006/table">
            <a:tbl>
              <a:tblPr>
                <a:noFill/>
                <a:tableStyleId>{983CCFB4-85BA-48F0-B9EA-33ABA782111C}</a:tableStyleId>
              </a:tblPr>
              <a:tblGrid>
                <a:gridCol w="371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Their benefits</a:t>
                      </a:r>
                      <a:endParaRPr sz="1800">
                        <a:solidFill>
                          <a:schemeClr val="lt1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Support needed</a:t>
                      </a:r>
                      <a:endParaRPr sz="1800">
                        <a:solidFill>
                          <a:schemeClr val="lt1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575"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Golos Text"/>
                        <a:buChar char="●"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Economic benefit</a:t>
                      </a:r>
                      <a:endParaRPr sz="1200">
                        <a:solidFill>
                          <a:schemeClr val="dk2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Golos Text"/>
                        <a:buChar char="●"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Understand customers' tastes, update new product types.</a:t>
                      </a:r>
                      <a:endParaRPr sz="1200">
                        <a:solidFill>
                          <a:schemeClr val="dk2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Golos Text"/>
                        <a:buChar char="●"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Reputation, promotion</a:t>
                      </a:r>
                      <a:endParaRPr sz="1200">
                        <a:solidFill>
                          <a:schemeClr val="dk2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Golos Text"/>
                        <a:buChar char="●"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Promote our business.</a:t>
                      </a:r>
                      <a:endParaRPr sz="1200"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Golos Text"/>
                        <a:buChar char="●"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More customers</a:t>
                      </a:r>
                      <a:endParaRPr sz="1200">
                        <a:solidFill>
                          <a:schemeClr val="dk2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Golos Text"/>
                        <a:buChar char="●"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Places with a reduced fee.</a:t>
                      </a:r>
                      <a:endParaRPr sz="1200"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0" name="Google Shape;1120;p124"/>
          <p:cNvPicPr preferRelativeResize="0"/>
          <p:nvPr/>
        </p:nvPicPr>
        <p:blipFill rotWithShape="1">
          <a:blip r:embed="rId3">
            <a:alphaModFix/>
          </a:blip>
          <a:srcRect r="56234"/>
          <a:stretch/>
        </p:blipFill>
        <p:spPr>
          <a:xfrm>
            <a:off x="5144700" y="0"/>
            <a:ext cx="39992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21" name="Google Shape;1121;p124"/>
          <p:cNvSpPr/>
          <p:nvPr/>
        </p:nvSpPr>
        <p:spPr>
          <a:xfrm>
            <a:off x="404225" y="386175"/>
            <a:ext cx="5327700" cy="4217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2" name="Google Shape;1122;p124"/>
          <p:cNvSpPr txBox="1">
            <a:spLocks noGrp="1"/>
          </p:cNvSpPr>
          <p:nvPr>
            <p:ph type="title"/>
          </p:nvPr>
        </p:nvSpPr>
        <p:spPr>
          <a:xfrm>
            <a:off x="1072575" y="1173850"/>
            <a:ext cx="3834900" cy="58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chemeClr val="dk2"/>
                </a:solidFill>
              </a:rPr>
              <a:t>SUPPLIERS</a:t>
            </a:r>
            <a:endParaRPr b="1" u="sng">
              <a:solidFill>
                <a:schemeClr val="dk2"/>
              </a:solidFill>
            </a:endParaRPr>
          </a:p>
        </p:txBody>
      </p:sp>
      <p:sp>
        <p:nvSpPr>
          <p:cNvPr id="1123" name="Google Shape;1123;p124"/>
          <p:cNvSpPr txBox="1">
            <a:spLocks noGrp="1"/>
          </p:cNvSpPr>
          <p:nvPr>
            <p:ph type="subTitle" idx="1"/>
          </p:nvPr>
        </p:nvSpPr>
        <p:spPr>
          <a:xfrm>
            <a:off x="1030150" y="2264750"/>
            <a:ext cx="3834900" cy="13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Golos Text"/>
              <a:buChar char="●"/>
            </a:pPr>
            <a:r>
              <a:rPr lang="en" sz="1500">
                <a:solidFill>
                  <a:schemeClr val="dk2"/>
                </a:solidFill>
              </a:rPr>
              <a:t>Suppliers for materials such as wooden frame, paper</a:t>
            </a:r>
            <a:endParaRPr sz="1500">
              <a:solidFill>
                <a:schemeClr val="dk2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Golos Text"/>
              <a:buChar char="●"/>
            </a:pPr>
            <a:r>
              <a:rPr lang="en" sz="1500">
                <a:solidFill>
                  <a:schemeClr val="dk2"/>
                </a:solidFill>
              </a:rPr>
              <a:t>Able to ensure their proper working condition</a:t>
            </a:r>
            <a:endParaRPr sz="1500">
              <a:solidFill>
                <a:schemeClr val="dk2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2"/>
              </a:buClr>
              <a:buSzPts val="1500"/>
              <a:buFont typeface="Golos Text"/>
              <a:buChar char="●"/>
            </a:pPr>
            <a:r>
              <a:rPr lang="en" sz="1500">
                <a:solidFill>
                  <a:schemeClr val="dk2"/>
                </a:solidFill>
              </a:rPr>
              <a:t>Able to provide evidence for their qualified products.</a:t>
            </a:r>
            <a:endParaRPr sz="1500">
              <a:solidFill>
                <a:schemeClr val="dk2"/>
              </a:solidFill>
            </a:endParaRPr>
          </a:p>
        </p:txBody>
      </p:sp>
      <p:cxnSp>
        <p:nvCxnSpPr>
          <p:cNvPr id="1124" name="Google Shape;1124;p124"/>
          <p:cNvCxnSpPr/>
          <p:nvPr/>
        </p:nvCxnSpPr>
        <p:spPr>
          <a:xfrm>
            <a:off x="834150" y="870850"/>
            <a:ext cx="1200" cy="1191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125"/>
          <p:cNvSpPr txBox="1">
            <a:spLocks noGrp="1"/>
          </p:cNvSpPr>
          <p:nvPr>
            <p:ph type="title"/>
          </p:nvPr>
        </p:nvSpPr>
        <p:spPr>
          <a:xfrm>
            <a:off x="720000" y="44640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SUPPLIERS</a:t>
            </a:r>
            <a:endParaRPr b="1" u="sng"/>
          </a:p>
        </p:txBody>
      </p:sp>
      <p:graphicFrame>
        <p:nvGraphicFramePr>
          <p:cNvPr id="1130" name="Google Shape;1130;p125"/>
          <p:cNvGraphicFramePr/>
          <p:nvPr/>
        </p:nvGraphicFramePr>
        <p:xfrm>
          <a:off x="421338" y="1401025"/>
          <a:ext cx="8301325" cy="2146800"/>
        </p:xfrm>
        <a:graphic>
          <a:graphicData uri="http://schemas.openxmlformats.org/drawingml/2006/table">
            <a:tbl>
              <a:tblPr>
                <a:noFill/>
                <a:tableStyleId>{983CCFB4-85BA-48F0-B9EA-33ABA782111C}</a:tableStyleId>
              </a:tblPr>
              <a:tblGrid>
                <a:gridCol w="3602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8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7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Their benefits</a:t>
                      </a:r>
                      <a:endParaRPr sz="1800">
                        <a:solidFill>
                          <a:schemeClr val="lt1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Support needed</a:t>
                      </a:r>
                      <a:endParaRPr sz="1800">
                        <a:solidFill>
                          <a:schemeClr val="lt1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050"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Golos Text"/>
                        <a:buChar char="●"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Economic benefit</a:t>
                      </a:r>
                      <a:endParaRPr sz="1200">
                        <a:solidFill>
                          <a:schemeClr val="dk2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Golos Text"/>
                        <a:buChar char="●"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Providing Materials at affordable/reduced prices.</a:t>
                      </a:r>
                      <a:endParaRPr sz="1200">
                        <a:solidFill>
                          <a:schemeClr val="dk2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575"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Golos Text"/>
                        <a:buChar char="●"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Loyal customers, long-term partner</a:t>
                      </a:r>
                      <a:endParaRPr sz="1200">
                        <a:solidFill>
                          <a:schemeClr val="dk2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575"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Golos Text"/>
                        <a:buChar char="●"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Golos Text"/>
                          <a:ea typeface="Golos Text"/>
                          <a:cs typeface="Golos Text"/>
                          <a:sym typeface="Golos Text"/>
                        </a:rPr>
                        <a:t>Stable sales and revenues</a:t>
                      </a:r>
                      <a:endParaRPr sz="1200">
                        <a:solidFill>
                          <a:schemeClr val="dk2"/>
                        </a:solidFill>
                        <a:latin typeface="Golos Text"/>
                        <a:ea typeface="Golos Text"/>
                        <a:cs typeface="Golos Text"/>
                        <a:sym typeface="Golos Tex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5" name="Google Shape;1135;p126"/>
          <p:cNvGrpSpPr/>
          <p:nvPr/>
        </p:nvGrpSpPr>
        <p:grpSpPr>
          <a:xfrm>
            <a:off x="4965937" y="1135987"/>
            <a:ext cx="3852012" cy="2800991"/>
            <a:chOff x="331763" y="414153"/>
            <a:chExt cx="6903246" cy="5019697"/>
          </a:xfrm>
        </p:grpSpPr>
        <p:sp>
          <p:nvSpPr>
            <p:cNvPr id="1136" name="Google Shape;1136;p126"/>
            <p:cNvSpPr/>
            <p:nvPr/>
          </p:nvSpPr>
          <p:spPr>
            <a:xfrm>
              <a:off x="2953125" y="4725150"/>
              <a:ext cx="1660725" cy="708700"/>
            </a:xfrm>
            <a:custGeom>
              <a:avLst/>
              <a:gdLst/>
              <a:ahLst/>
              <a:cxnLst/>
              <a:rect l="l" t="t" r="r" b="b"/>
              <a:pathLst>
                <a:path w="66429" h="28348" extrusionOk="0">
                  <a:moveTo>
                    <a:pt x="6889" y="1"/>
                  </a:moveTo>
                  <a:lnTo>
                    <a:pt x="1" y="28347"/>
                  </a:lnTo>
                  <a:lnTo>
                    <a:pt x="66429" y="28347"/>
                  </a:lnTo>
                  <a:lnTo>
                    <a:pt x="59475" y="1"/>
                  </a:lnTo>
                  <a:lnTo>
                    <a:pt x="33182" y="464"/>
                  </a:lnTo>
                  <a:lnTo>
                    <a:pt x="68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126"/>
            <p:cNvSpPr/>
            <p:nvPr/>
          </p:nvSpPr>
          <p:spPr>
            <a:xfrm>
              <a:off x="331763" y="414153"/>
              <a:ext cx="6903246" cy="4353879"/>
            </a:xfrm>
            <a:custGeom>
              <a:avLst/>
              <a:gdLst/>
              <a:ahLst/>
              <a:cxnLst/>
              <a:rect l="l" t="t" r="r" b="b"/>
              <a:pathLst>
                <a:path w="248162" h="181204" extrusionOk="0">
                  <a:moveTo>
                    <a:pt x="4636" y="0"/>
                  </a:moveTo>
                  <a:cubicBezTo>
                    <a:pt x="2053" y="0"/>
                    <a:pt x="0" y="2053"/>
                    <a:pt x="0" y="4636"/>
                  </a:cubicBezTo>
                  <a:lnTo>
                    <a:pt x="0" y="176634"/>
                  </a:lnTo>
                  <a:cubicBezTo>
                    <a:pt x="0" y="179151"/>
                    <a:pt x="2053" y="181204"/>
                    <a:pt x="4636" y="181204"/>
                  </a:cubicBezTo>
                  <a:lnTo>
                    <a:pt x="243526" y="181204"/>
                  </a:lnTo>
                  <a:cubicBezTo>
                    <a:pt x="246109" y="181204"/>
                    <a:pt x="248162" y="179151"/>
                    <a:pt x="248162" y="176634"/>
                  </a:cubicBezTo>
                  <a:lnTo>
                    <a:pt x="248162" y="4636"/>
                  </a:lnTo>
                  <a:cubicBezTo>
                    <a:pt x="248162" y="2053"/>
                    <a:pt x="246109" y="0"/>
                    <a:pt x="2435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126"/>
            <p:cNvSpPr/>
            <p:nvPr/>
          </p:nvSpPr>
          <p:spPr>
            <a:xfrm>
              <a:off x="547300" y="600323"/>
              <a:ext cx="6472159" cy="3981525"/>
            </a:xfrm>
            <a:custGeom>
              <a:avLst/>
              <a:gdLst/>
              <a:ahLst/>
              <a:cxnLst/>
              <a:rect l="l" t="t" r="r" b="b"/>
              <a:pathLst>
                <a:path w="232665" h="165707" extrusionOk="0">
                  <a:moveTo>
                    <a:pt x="1" y="1"/>
                  </a:moveTo>
                  <a:lnTo>
                    <a:pt x="1" y="24307"/>
                  </a:lnTo>
                  <a:lnTo>
                    <a:pt x="1" y="165707"/>
                  </a:lnTo>
                  <a:lnTo>
                    <a:pt x="232665" y="165707"/>
                  </a:lnTo>
                  <a:lnTo>
                    <a:pt x="232665" y="121532"/>
                  </a:lnTo>
                  <a:lnTo>
                    <a:pt x="2326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126"/>
            <p:cNvSpPr/>
            <p:nvPr/>
          </p:nvSpPr>
          <p:spPr>
            <a:xfrm>
              <a:off x="2772650" y="5206975"/>
              <a:ext cx="2020025" cy="226875"/>
            </a:xfrm>
            <a:custGeom>
              <a:avLst/>
              <a:gdLst/>
              <a:ahLst/>
              <a:cxnLst/>
              <a:rect l="l" t="t" r="r" b="b"/>
              <a:pathLst>
                <a:path w="80801" h="9075" extrusionOk="0">
                  <a:moveTo>
                    <a:pt x="4571" y="1"/>
                  </a:moveTo>
                  <a:cubicBezTo>
                    <a:pt x="2054" y="1"/>
                    <a:pt x="1" y="2054"/>
                    <a:pt x="1" y="4570"/>
                  </a:cubicBezTo>
                  <a:cubicBezTo>
                    <a:pt x="1" y="7021"/>
                    <a:pt x="2054" y="9074"/>
                    <a:pt x="4571" y="9074"/>
                  </a:cubicBezTo>
                  <a:lnTo>
                    <a:pt x="76297" y="9074"/>
                  </a:lnTo>
                  <a:cubicBezTo>
                    <a:pt x="78814" y="9074"/>
                    <a:pt x="80801" y="7021"/>
                    <a:pt x="80801" y="4570"/>
                  </a:cubicBezTo>
                  <a:cubicBezTo>
                    <a:pt x="80801" y="2054"/>
                    <a:pt x="78814" y="1"/>
                    <a:pt x="762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0" name="Google Shape;1140;p126"/>
          <p:cNvSpPr txBox="1">
            <a:spLocks noGrp="1"/>
          </p:cNvSpPr>
          <p:nvPr>
            <p:ph type="title"/>
          </p:nvPr>
        </p:nvSpPr>
        <p:spPr>
          <a:xfrm>
            <a:off x="456900" y="476775"/>
            <a:ext cx="3606900" cy="131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AFFECTED COMMUNITIES</a:t>
            </a:r>
            <a:endParaRPr b="1" u="sng"/>
          </a:p>
        </p:txBody>
      </p:sp>
      <p:sp>
        <p:nvSpPr>
          <p:cNvPr id="1141" name="Google Shape;1141;p126"/>
          <p:cNvSpPr txBox="1">
            <a:spLocks noGrp="1"/>
          </p:cNvSpPr>
          <p:nvPr>
            <p:ph type="subTitle" idx="1"/>
          </p:nvPr>
        </p:nvSpPr>
        <p:spPr>
          <a:xfrm>
            <a:off x="518100" y="1889250"/>
            <a:ext cx="3484500" cy="5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Female and people with disabilities in Hue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2" name="Google Shape;1142;p126"/>
          <p:cNvSpPr txBox="1">
            <a:spLocks noGrp="1"/>
          </p:cNvSpPr>
          <p:nvPr>
            <p:ph type="subTitle" idx="1"/>
          </p:nvPr>
        </p:nvSpPr>
        <p:spPr>
          <a:xfrm>
            <a:off x="895100" y="2611196"/>
            <a:ext cx="3233100" cy="5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Employment, salary</a:t>
            </a:r>
            <a:endParaRPr sz="15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Network, learning motivation</a:t>
            </a:r>
            <a:endParaRPr sz="15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Create social impacts by participating in the business to inspire others.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3" name="Google Shape;1143;p126"/>
          <p:cNvSpPr/>
          <p:nvPr/>
        </p:nvSpPr>
        <p:spPr>
          <a:xfrm>
            <a:off x="590200" y="2760263"/>
            <a:ext cx="575400" cy="162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/>
              </a:solidFill>
              <a:highlight>
                <a:schemeClr val="accent6"/>
              </a:highlight>
            </a:endParaRPr>
          </a:p>
        </p:txBody>
      </p:sp>
      <p:sp>
        <p:nvSpPr>
          <p:cNvPr id="1144" name="Google Shape;1144;p126"/>
          <p:cNvSpPr/>
          <p:nvPr/>
        </p:nvSpPr>
        <p:spPr>
          <a:xfrm>
            <a:off x="590200" y="3262600"/>
            <a:ext cx="575400" cy="162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/>
              </a:solidFill>
              <a:highlight>
                <a:schemeClr val="accent6"/>
              </a:highlight>
            </a:endParaRPr>
          </a:p>
        </p:txBody>
      </p:sp>
      <p:sp>
        <p:nvSpPr>
          <p:cNvPr id="1145" name="Google Shape;1145;p126"/>
          <p:cNvSpPr/>
          <p:nvPr/>
        </p:nvSpPr>
        <p:spPr>
          <a:xfrm>
            <a:off x="590200" y="3963525"/>
            <a:ext cx="575400" cy="162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/>
              </a:solidFill>
              <a:highlight>
                <a:schemeClr val="accent6"/>
              </a:highlight>
            </a:endParaRPr>
          </a:p>
        </p:txBody>
      </p:sp>
      <p:pic>
        <p:nvPicPr>
          <p:cNvPr id="1146" name="Google Shape;1146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1892" y="1385639"/>
            <a:ext cx="3328154" cy="20265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127"/>
          <p:cNvSpPr txBox="1">
            <a:spLocks noGrp="1"/>
          </p:cNvSpPr>
          <p:nvPr>
            <p:ph type="title"/>
          </p:nvPr>
        </p:nvSpPr>
        <p:spPr>
          <a:xfrm>
            <a:off x="716700" y="293575"/>
            <a:ext cx="570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u="sng"/>
              <a:t>ENTRY POINTS TO REACH</a:t>
            </a:r>
            <a:endParaRPr sz="2500" b="1" u="sng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u="sng"/>
              <a:t>STAKEHOLDERS</a:t>
            </a:r>
            <a:endParaRPr sz="2500" b="1" u="sng"/>
          </a:p>
        </p:txBody>
      </p:sp>
      <p:sp>
        <p:nvSpPr>
          <p:cNvPr id="1152" name="Google Shape;1152;p127"/>
          <p:cNvSpPr txBox="1">
            <a:spLocks noGrp="1"/>
          </p:cNvSpPr>
          <p:nvPr>
            <p:ph type="subTitle" idx="3"/>
          </p:nvPr>
        </p:nvSpPr>
        <p:spPr>
          <a:xfrm>
            <a:off x="4047029" y="3811925"/>
            <a:ext cx="2305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Collaborate with the media to spread our image.</a:t>
            </a:r>
            <a:endParaRPr/>
          </a:p>
        </p:txBody>
      </p:sp>
      <p:sp>
        <p:nvSpPr>
          <p:cNvPr id="1153" name="Google Shape;1153;p127"/>
          <p:cNvSpPr txBox="1">
            <a:spLocks noGrp="1"/>
          </p:cNvSpPr>
          <p:nvPr>
            <p:ph type="subTitle" idx="1"/>
          </p:nvPr>
        </p:nvSpPr>
        <p:spPr>
          <a:xfrm>
            <a:off x="1006788" y="2190214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email, personal contact to introduce May</a:t>
            </a:r>
            <a:endParaRPr/>
          </a:p>
        </p:txBody>
      </p:sp>
      <p:sp>
        <p:nvSpPr>
          <p:cNvPr id="1154" name="Google Shape;1154;p127"/>
          <p:cNvSpPr txBox="1">
            <a:spLocks noGrp="1"/>
          </p:cNvSpPr>
          <p:nvPr>
            <p:ph type="subTitle" idx="2"/>
          </p:nvPr>
        </p:nvSpPr>
        <p:spPr>
          <a:xfrm>
            <a:off x="4047020" y="2190225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marketing campaigns to spread the image and connect with stakeholders</a:t>
            </a:r>
            <a:endParaRPr/>
          </a:p>
        </p:txBody>
      </p:sp>
      <p:sp>
        <p:nvSpPr>
          <p:cNvPr id="1155" name="Google Shape;1155;p127"/>
          <p:cNvSpPr txBox="1">
            <a:spLocks noGrp="1"/>
          </p:cNvSpPr>
          <p:nvPr>
            <p:ph type="subTitle" idx="4"/>
          </p:nvPr>
        </p:nvSpPr>
        <p:spPr>
          <a:xfrm>
            <a:off x="1006788" y="3811915"/>
            <a:ext cx="2305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Send samples, gifts to stakeholders for them to test the product and create long-term relationships</a:t>
            </a:r>
            <a:endParaRPr/>
          </a:p>
        </p:txBody>
      </p:sp>
      <p:sp>
        <p:nvSpPr>
          <p:cNvPr id="1156" name="Google Shape;1156;p127"/>
          <p:cNvSpPr txBox="1">
            <a:spLocks noGrp="1"/>
          </p:cNvSpPr>
          <p:nvPr>
            <p:ph type="title" idx="5"/>
          </p:nvPr>
        </p:nvSpPr>
        <p:spPr>
          <a:xfrm>
            <a:off x="1006800" y="1605398"/>
            <a:ext cx="7347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01</a:t>
            </a:r>
            <a:endParaRPr sz="2500"/>
          </a:p>
        </p:txBody>
      </p:sp>
      <p:sp>
        <p:nvSpPr>
          <p:cNvPr id="1157" name="Google Shape;1157;p127"/>
          <p:cNvSpPr txBox="1">
            <a:spLocks noGrp="1"/>
          </p:cNvSpPr>
          <p:nvPr>
            <p:ph type="title" idx="6"/>
          </p:nvPr>
        </p:nvSpPr>
        <p:spPr>
          <a:xfrm>
            <a:off x="4047025" y="3214552"/>
            <a:ext cx="7347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04</a:t>
            </a:r>
            <a:endParaRPr sz="2500"/>
          </a:p>
        </p:txBody>
      </p:sp>
      <p:sp>
        <p:nvSpPr>
          <p:cNvPr id="1158" name="Google Shape;1158;p127"/>
          <p:cNvSpPr txBox="1">
            <a:spLocks noGrp="1"/>
          </p:cNvSpPr>
          <p:nvPr>
            <p:ph type="title" idx="7"/>
          </p:nvPr>
        </p:nvSpPr>
        <p:spPr>
          <a:xfrm>
            <a:off x="4047025" y="1605400"/>
            <a:ext cx="734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02</a:t>
            </a:r>
            <a:endParaRPr sz="2500"/>
          </a:p>
        </p:txBody>
      </p:sp>
      <p:sp>
        <p:nvSpPr>
          <p:cNvPr id="1159" name="Google Shape;1159;p127"/>
          <p:cNvSpPr txBox="1">
            <a:spLocks noGrp="1"/>
          </p:cNvSpPr>
          <p:nvPr>
            <p:ph type="title" idx="8"/>
          </p:nvPr>
        </p:nvSpPr>
        <p:spPr>
          <a:xfrm>
            <a:off x="1006800" y="3214536"/>
            <a:ext cx="7347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03</a:t>
            </a:r>
            <a:endParaRPr sz="2500"/>
          </a:p>
        </p:txBody>
      </p:sp>
      <p:sp>
        <p:nvSpPr>
          <p:cNvPr id="1160" name="Google Shape;1160;p127"/>
          <p:cNvSpPr txBox="1">
            <a:spLocks noGrp="1"/>
          </p:cNvSpPr>
          <p:nvPr>
            <p:ph type="subTitle" idx="9"/>
          </p:nvPr>
        </p:nvSpPr>
        <p:spPr>
          <a:xfrm>
            <a:off x="1741500" y="1605325"/>
            <a:ext cx="2305500" cy="67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Email, personal contact</a:t>
            </a:r>
            <a:endParaRPr sz="1800" b="1"/>
          </a:p>
        </p:txBody>
      </p:sp>
      <p:sp>
        <p:nvSpPr>
          <p:cNvPr id="1161" name="Google Shape;1161;p127"/>
          <p:cNvSpPr txBox="1">
            <a:spLocks noGrp="1"/>
          </p:cNvSpPr>
          <p:nvPr>
            <p:ph type="subTitle" idx="13"/>
          </p:nvPr>
        </p:nvSpPr>
        <p:spPr>
          <a:xfrm>
            <a:off x="4781725" y="1605400"/>
            <a:ext cx="2305500" cy="67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Marketing campaigns</a:t>
            </a:r>
            <a:endParaRPr sz="1800" b="1"/>
          </a:p>
        </p:txBody>
      </p:sp>
      <p:sp>
        <p:nvSpPr>
          <p:cNvPr id="1162" name="Google Shape;1162;p127"/>
          <p:cNvSpPr txBox="1">
            <a:spLocks noGrp="1"/>
          </p:cNvSpPr>
          <p:nvPr>
            <p:ph type="subTitle" idx="14"/>
          </p:nvPr>
        </p:nvSpPr>
        <p:spPr>
          <a:xfrm>
            <a:off x="1741500" y="3298995"/>
            <a:ext cx="2305500" cy="40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Samples and gifts</a:t>
            </a:r>
            <a:endParaRPr sz="1800" b="1"/>
          </a:p>
        </p:txBody>
      </p:sp>
      <p:sp>
        <p:nvSpPr>
          <p:cNvPr id="1163" name="Google Shape;1163;p127"/>
          <p:cNvSpPr txBox="1">
            <a:spLocks noGrp="1"/>
          </p:cNvSpPr>
          <p:nvPr>
            <p:ph type="subTitle" idx="15"/>
          </p:nvPr>
        </p:nvSpPr>
        <p:spPr>
          <a:xfrm>
            <a:off x="4781725" y="3299000"/>
            <a:ext cx="2305500" cy="40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Media </a:t>
            </a:r>
            <a:endParaRPr sz="1800" b="1"/>
          </a:p>
        </p:txBody>
      </p:sp>
      <p:pic>
        <p:nvPicPr>
          <p:cNvPr id="1164" name="Google Shape;1164;p127"/>
          <p:cNvPicPr preferRelativeResize="0"/>
          <p:nvPr/>
        </p:nvPicPr>
        <p:blipFill rotWithShape="1">
          <a:blip r:embed="rId3">
            <a:alphaModFix/>
          </a:blip>
          <a:srcRect l="35792" t="12665" r="8817" b="7874"/>
          <a:stretch/>
        </p:blipFill>
        <p:spPr>
          <a:xfrm>
            <a:off x="6425099" y="0"/>
            <a:ext cx="27189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128"/>
          <p:cNvSpPr/>
          <p:nvPr/>
        </p:nvSpPr>
        <p:spPr>
          <a:xfrm>
            <a:off x="713225" y="753675"/>
            <a:ext cx="7356900" cy="3398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0" name="Google Shape;1170;p128"/>
          <p:cNvSpPr txBox="1">
            <a:spLocks noGrp="1"/>
          </p:cNvSpPr>
          <p:nvPr>
            <p:ph type="ctrTitle"/>
          </p:nvPr>
        </p:nvSpPr>
        <p:spPr>
          <a:xfrm>
            <a:off x="1347725" y="1647675"/>
            <a:ext cx="60879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u="sng">
                <a:solidFill>
                  <a:schemeClr val="dk2"/>
                </a:solidFill>
              </a:rPr>
              <a:t>Social support </a:t>
            </a:r>
            <a:endParaRPr sz="4000" b="1" u="sng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lang="en" sz="4000" b="1" u="sng">
                <a:solidFill>
                  <a:schemeClr val="dk2"/>
                </a:solidFill>
              </a:rPr>
              <a:t>campaign performance</a:t>
            </a:r>
            <a:endParaRPr sz="4000" b="1" u="sng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129"/>
          <p:cNvSpPr txBox="1">
            <a:spLocks noGrp="1"/>
          </p:cNvSpPr>
          <p:nvPr>
            <p:ph type="title"/>
          </p:nvPr>
        </p:nvSpPr>
        <p:spPr>
          <a:xfrm>
            <a:off x="713225" y="152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chemeClr val="lt2"/>
                </a:solidFill>
              </a:rPr>
              <a:t>1 OF THE TOP 29</a:t>
            </a:r>
            <a:endParaRPr sz="4000" b="1">
              <a:solidFill>
                <a:schemeClr val="lt2"/>
              </a:solidFill>
            </a:endParaRPr>
          </a:p>
        </p:txBody>
      </p:sp>
      <p:pic>
        <p:nvPicPr>
          <p:cNvPr id="1176" name="Google Shape;1176;p129"/>
          <p:cNvPicPr preferRelativeResize="0"/>
          <p:nvPr/>
        </p:nvPicPr>
        <p:blipFill rotWithShape="1">
          <a:blip r:embed="rId3">
            <a:alphaModFix/>
          </a:blip>
          <a:srcRect l="-16063"/>
          <a:stretch/>
        </p:blipFill>
        <p:spPr>
          <a:xfrm>
            <a:off x="91650" y="1523525"/>
            <a:ext cx="7710899" cy="32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7" name="Google Shape;1177;p129"/>
          <p:cNvSpPr txBox="1"/>
          <p:nvPr/>
        </p:nvSpPr>
        <p:spPr>
          <a:xfrm>
            <a:off x="716552" y="871225"/>
            <a:ext cx="7710900" cy="5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</a:pPr>
            <a:r>
              <a:rPr lang="en" sz="1700">
                <a:solidFill>
                  <a:schemeClr val="lt2"/>
                </a:solidFill>
                <a:latin typeface="Golos Text Medium"/>
                <a:ea typeface="Golos Text Medium"/>
                <a:cs typeface="Golos Text Medium"/>
                <a:sym typeface="Golos Text Medium"/>
              </a:rPr>
              <a:t>Businesses in Vietnam with strong social impact, recognized, certified, and funded in the IseeCovid program.</a:t>
            </a:r>
            <a:endParaRPr sz="1700" i="0" u="none" strike="noStrike" cap="none">
              <a:solidFill>
                <a:schemeClr val="lt2"/>
              </a:solidFill>
              <a:latin typeface="Golos Text Medium"/>
              <a:ea typeface="Golos Text Medium"/>
              <a:cs typeface="Golos Text Medium"/>
              <a:sym typeface="Golos Text Mediu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2" name="Google Shape;1182;p130"/>
          <p:cNvPicPr preferRelativeResize="0"/>
          <p:nvPr/>
        </p:nvPicPr>
        <p:blipFill rotWithShape="1">
          <a:blip r:embed="rId3">
            <a:alphaModFix/>
          </a:blip>
          <a:srcRect t="8222" b="29156"/>
          <a:stretch/>
        </p:blipFill>
        <p:spPr>
          <a:xfrm>
            <a:off x="0" y="0"/>
            <a:ext cx="9143999" cy="3539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3" name="Google Shape;1183;p130"/>
          <p:cNvSpPr/>
          <p:nvPr/>
        </p:nvSpPr>
        <p:spPr>
          <a:xfrm>
            <a:off x="1529850" y="1398800"/>
            <a:ext cx="5939400" cy="2576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4" name="Google Shape;1184;p130"/>
          <p:cNvSpPr txBox="1">
            <a:spLocks noGrp="1"/>
          </p:cNvSpPr>
          <p:nvPr>
            <p:ph type="title"/>
          </p:nvPr>
        </p:nvSpPr>
        <p:spPr>
          <a:xfrm>
            <a:off x="2131650" y="1398788"/>
            <a:ext cx="5482500" cy="136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/>
              <a:t>SHOWROOMS</a:t>
            </a:r>
            <a:endParaRPr sz="5000" b="1"/>
          </a:p>
        </p:txBody>
      </p:sp>
      <p:sp>
        <p:nvSpPr>
          <p:cNvPr id="1185" name="Google Shape;1185;p130"/>
          <p:cNvSpPr txBox="1">
            <a:spLocks noGrp="1"/>
          </p:cNvSpPr>
          <p:nvPr>
            <p:ph type="subTitle" idx="1"/>
          </p:nvPr>
        </p:nvSpPr>
        <p:spPr>
          <a:xfrm>
            <a:off x="2284400" y="2761088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Maypaperflower's showroom was exhibited in Malaysia and Eastern countries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86" name="Google Shape;1186;p130"/>
          <p:cNvCxnSpPr/>
          <p:nvPr/>
        </p:nvCxnSpPr>
        <p:spPr>
          <a:xfrm>
            <a:off x="1917225" y="2067013"/>
            <a:ext cx="1200" cy="1191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1" name="Google Shape;1191;p131"/>
          <p:cNvPicPr preferRelativeResize="0"/>
          <p:nvPr/>
        </p:nvPicPr>
        <p:blipFill rotWithShape="1">
          <a:blip r:embed="rId3">
            <a:alphaModFix/>
          </a:blip>
          <a:srcRect l="13513" r="22954"/>
          <a:stretch/>
        </p:blipFill>
        <p:spPr>
          <a:xfrm>
            <a:off x="4896025" y="0"/>
            <a:ext cx="424797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2" name="Google Shape;1192;p131"/>
          <p:cNvSpPr/>
          <p:nvPr/>
        </p:nvSpPr>
        <p:spPr>
          <a:xfrm>
            <a:off x="602125" y="1745100"/>
            <a:ext cx="3444300" cy="1653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3" name="Google Shape;1193;p131"/>
          <p:cNvSpPr txBox="1">
            <a:spLocks noGrp="1"/>
          </p:cNvSpPr>
          <p:nvPr>
            <p:ph type="title"/>
          </p:nvPr>
        </p:nvSpPr>
        <p:spPr>
          <a:xfrm>
            <a:off x="1061125" y="1820075"/>
            <a:ext cx="3834900" cy="77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Prize A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194" name="Google Shape;1194;p131"/>
          <p:cNvSpPr txBox="1">
            <a:spLocks noGrp="1"/>
          </p:cNvSpPr>
          <p:nvPr>
            <p:ph type="subTitle" idx="1"/>
          </p:nvPr>
        </p:nvSpPr>
        <p:spPr>
          <a:xfrm>
            <a:off x="1061125" y="2537925"/>
            <a:ext cx="3834900" cy="3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</a:rPr>
              <a:t>Hue provincial startup competition 2020</a:t>
            </a:r>
            <a:endParaRPr sz="2000">
              <a:solidFill>
                <a:schemeClr val="dk2"/>
              </a:solidFill>
            </a:endParaRPr>
          </a:p>
        </p:txBody>
      </p:sp>
      <p:cxnSp>
        <p:nvCxnSpPr>
          <p:cNvPr id="1195" name="Google Shape;1195;p131"/>
          <p:cNvCxnSpPr/>
          <p:nvPr/>
        </p:nvCxnSpPr>
        <p:spPr>
          <a:xfrm>
            <a:off x="880075" y="2052225"/>
            <a:ext cx="0" cy="1131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0" name="Google Shape;1200;p13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27970" b="27974"/>
          <a:stretch/>
        </p:blipFill>
        <p:spPr>
          <a:xfrm>
            <a:off x="4210375" y="255825"/>
            <a:ext cx="2212991" cy="2109999"/>
          </a:xfrm>
          <a:prstGeom prst="rect">
            <a:avLst/>
          </a:prstGeom>
        </p:spPr>
      </p:pic>
      <p:sp>
        <p:nvSpPr>
          <p:cNvPr id="1201" name="Google Shape;1201;p132"/>
          <p:cNvSpPr txBox="1">
            <a:spLocks noGrp="1"/>
          </p:cNvSpPr>
          <p:nvPr>
            <p:ph type="title"/>
          </p:nvPr>
        </p:nvSpPr>
        <p:spPr>
          <a:xfrm>
            <a:off x="713225" y="790175"/>
            <a:ext cx="3052800" cy="244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Frequently featured in television news</a:t>
            </a:r>
            <a:endParaRPr b="1">
              <a:solidFill>
                <a:schemeClr val="lt1"/>
              </a:solidFill>
            </a:endParaRPr>
          </a:p>
        </p:txBody>
      </p:sp>
      <p:cxnSp>
        <p:nvCxnSpPr>
          <p:cNvPr id="1202" name="Google Shape;1202;p132"/>
          <p:cNvCxnSpPr/>
          <p:nvPr/>
        </p:nvCxnSpPr>
        <p:spPr>
          <a:xfrm>
            <a:off x="503175" y="1117725"/>
            <a:ext cx="1200" cy="11916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03" name="Google Shape;1203;p13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t="11053" b="44891"/>
          <a:stretch/>
        </p:blipFill>
        <p:spPr>
          <a:xfrm>
            <a:off x="6664675" y="2633100"/>
            <a:ext cx="2212991" cy="2109999"/>
          </a:xfrm>
          <a:prstGeom prst="rect">
            <a:avLst/>
          </a:prstGeom>
        </p:spPr>
      </p:pic>
      <p:pic>
        <p:nvPicPr>
          <p:cNvPr id="1204" name="Google Shape;1204;p13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r="45928"/>
          <a:stretch/>
        </p:blipFill>
        <p:spPr>
          <a:xfrm>
            <a:off x="4210375" y="2633100"/>
            <a:ext cx="2212991" cy="2110000"/>
          </a:xfrm>
          <a:prstGeom prst="rect">
            <a:avLst/>
          </a:prstGeom>
        </p:spPr>
      </p:pic>
      <p:pic>
        <p:nvPicPr>
          <p:cNvPr id="1205" name="Google Shape;1205;p13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6">
            <a:alphaModFix/>
          </a:blip>
          <a:srcRect t="1229" b="1219"/>
          <a:stretch/>
        </p:blipFill>
        <p:spPr>
          <a:xfrm>
            <a:off x="6664675" y="255825"/>
            <a:ext cx="2212993" cy="2110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0" name="Google Shape;1210;p133"/>
          <p:cNvPicPr preferRelativeResize="0"/>
          <p:nvPr/>
        </p:nvPicPr>
        <p:blipFill rotWithShape="1">
          <a:blip r:embed="rId3">
            <a:alphaModFix/>
          </a:blip>
          <a:srcRect t="5068" b="5059"/>
          <a:stretch/>
        </p:blipFill>
        <p:spPr>
          <a:xfrm>
            <a:off x="4688775" y="292050"/>
            <a:ext cx="4247977" cy="2110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1" name="Google Shape;1211;p133"/>
          <p:cNvSpPr/>
          <p:nvPr/>
        </p:nvSpPr>
        <p:spPr>
          <a:xfrm>
            <a:off x="602125" y="1745100"/>
            <a:ext cx="3444300" cy="1653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2" name="Google Shape;1212;p133"/>
          <p:cNvSpPr txBox="1">
            <a:spLocks noGrp="1"/>
          </p:cNvSpPr>
          <p:nvPr>
            <p:ph type="title"/>
          </p:nvPr>
        </p:nvSpPr>
        <p:spPr>
          <a:xfrm>
            <a:off x="995175" y="2319350"/>
            <a:ext cx="2876700" cy="77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2"/>
                </a:solidFill>
              </a:rPr>
              <a:t>Long-term partners and suppliers inside and outside Vietnam</a:t>
            </a:r>
            <a:endParaRPr sz="2000" b="1">
              <a:solidFill>
                <a:schemeClr val="lt2"/>
              </a:solidFill>
            </a:endParaRPr>
          </a:p>
        </p:txBody>
      </p:sp>
      <p:cxnSp>
        <p:nvCxnSpPr>
          <p:cNvPr id="1213" name="Google Shape;1213;p133"/>
          <p:cNvCxnSpPr/>
          <p:nvPr/>
        </p:nvCxnSpPr>
        <p:spPr>
          <a:xfrm>
            <a:off x="880075" y="2052225"/>
            <a:ext cx="0" cy="1131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14" name="Google Shape;1214;p133"/>
          <p:cNvPicPr preferRelativeResize="0"/>
          <p:nvPr/>
        </p:nvPicPr>
        <p:blipFill rotWithShape="1">
          <a:blip r:embed="rId4">
            <a:alphaModFix/>
          </a:blip>
          <a:srcRect t="16837" b="16844"/>
          <a:stretch/>
        </p:blipFill>
        <p:spPr>
          <a:xfrm>
            <a:off x="4688775" y="2648800"/>
            <a:ext cx="4247977" cy="211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9" name="Google Shape;1219;p134"/>
          <p:cNvPicPr preferRelativeResize="0"/>
          <p:nvPr/>
        </p:nvPicPr>
        <p:blipFill rotWithShape="1">
          <a:blip r:embed="rId3">
            <a:alphaModFix/>
          </a:blip>
          <a:srcRect r="22257"/>
          <a:stretch/>
        </p:blipFill>
        <p:spPr>
          <a:xfrm flipH="1">
            <a:off x="3352414" y="0"/>
            <a:ext cx="5841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0" name="Google Shape;1220;p134"/>
          <p:cNvSpPr/>
          <p:nvPr/>
        </p:nvSpPr>
        <p:spPr>
          <a:xfrm>
            <a:off x="3978575" y="539500"/>
            <a:ext cx="4452300" cy="3917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1" name="Google Shape;1221;p134"/>
          <p:cNvSpPr txBox="1">
            <a:spLocks noGrp="1"/>
          </p:cNvSpPr>
          <p:nvPr>
            <p:ph type="title"/>
          </p:nvPr>
        </p:nvSpPr>
        <p:spPr>
          <a:xfrm>
            <a:off x="4871688" y="586500"/>
            <a:ext cx="2970000" cy="83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2"/>
                </a:solidFill>
              </a:rPr>
              <a:t>Thank you!</a:t>
            </a:r>
            <a:endParaRPr b="1">
              <a:solidFill>
                <a:schemeClr val="lt2"/>
              </a:solidFill>
            </a:endParaRPr>
          </a:p>
        </p:txBody>
      </p:sp>
      <p:sp>
        <p:nvSpPr>
          <p:cNvPr id="1222" name="Google Shape;1222;p134"/>
          <p:cNvSpPr txBox="1">
            <a:spLocks noGrp="1"/>
          </p:cNvSpPr>
          <p:nvPr>
            <p:ph type="subTitle" idx="5"/>
          </p:nvPr>
        </p:nvSpPr>
        <p:spPr>
          <a:xfrm>
            <a:off x="4404775" y="1885375"/>
            <a:ext cx="3736500" cy="12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We have learnt about </a:t>
            </a:r>
            <a:r>
              <a:rPr lang="en" sz="1500" b="1" i="1">
                <a:solidFill>
                  <a:schemeClr val="dk2"/>
                </a:solidFill>
              </a:rPr>
              <a:t>social business </a:t>
            </a:r>
            <a:r>
              <a:rPr lang="en" sz="1500">
                <a:solidFill>
                  <a:schemeClr val="dk2"/>
                </a:solidFill>
              </a:rPr>
              <a:t>and how to apply </a:t>
            </a:r>
            <a:r>
              <a:rPr lang="en" sz="1500" b="1" i="1">
                <a:solidFill>
                  <a:schemeClr val="dk2"/>
                </a:solidFill>
              </a:rPr>
              <a:t>business models</a:t>
            </a:r>
            <a:r>
              <a:rPr lang="en" sz="1500">
                <a:solidFill>
                  <a:schemeClr val="dk2"/>
                </a:solidFill>
              </a:rPr>
              <a:t> that have been learnt</a:t>
            </a:r>
            <a:endParaRPr sz="1500">
              <a:solidFill>
                <a:schemeClr val="dk2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en" sz="1500">
                <a:solidFill>
                  <a:schemeClr val="dk2"/>
                </a:solidFill>
              </a:rPr>
              <a:t>Iceberg model </a:t>
            </a:r>
            <a:endParaRPr sz="1500">
              <a:solidFill>
                <a:schemeClr val="dk2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en" sz="1500">
                <a:solidFill>
                  <a:schemeClr val="dk2"/>
                </a:solidFill>
              </a:rPr>
              <a:t>The 5 WHYs</a:t>
            </a:r>
            <a:endParaRPr sz="1500">
              <a:solidFill>
                <a:schemeClr val="dk2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en" sz="1500">
                <a:solidFill>
                  <a:schemeClr val="dk2"/>
                </a:solidFill>
              </a:rPr>
              <a:t>etc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1223" name="Google Shape;1223;p134"/>
          <p:cNvSpPr txBox="1">
            <a:spLocks noGrp="1"/>
          </p:cNvSpPr>
          <p:nvPr>
            <p:ph type="subTitle" idx="5"/>
          </p:nvPr>
        </p:nvSpPr>
        <p:spPr>
          <a:xfrm>
            <a:off x="4871700" y="3484550"/>
            <a:ext cx="3269700" cy="58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1500" b="1" i="1">
                <a:solidFill>
                  <a:srgbClr val="000000"/>
                </a:solidFill>
              </a:rPr>
              <a:t>Clearer view of our target social issues and our solution idea</a:t>
            </a:r>
            <a:endParaRPr sz="1500" b="1" i="1">
              <a:solidFill>
                <a:schemeClr val="dk2"/>
              </a:solidFill>
            </a:endParaRPr>
          </a:p>
        </p:txBody>
      </p:sp>
      <p:sp>
        <p:nvSpPr>
          <p:cNvPr id="1224" name="Google Shape;1224;p134"/>
          <p:cNvSpPr/>
          <p:nvPr/>
        </p:nvSpPr>
        <p:spPr>
          <a:xfrm>
            <a:off x="4334825" y="3507350"/>
            <a:ext cx="451500" cy="235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25" name="Google Shape;1225;p1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-383887" y="1579050"/>
            <a:ext cx="4157624" cy="1985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" name="Google Shape;1230;p135"/>
          <p:cNvPicPr preferRelativeResize="0"/>
          <p:nvPr/>
        </p:nvPicPr>
        <p:blipFill rotWithShape="1">
          <a:blip r:embed="rId3">
            <a:alphaModFix/>
          </a:blip>
          <a:srcRect r="22257"/>
          <a:stretch/>
        </p:blipFill>
        <p:spPr>
          <a:xfrm flipH="1">
            <a:off x="3352414" y="0"/>
            <a:ext cx="58412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1" name="Google Shape;1231;p135"/>
          <p:cNvSpPr/>
          <p:nvPr/>
        </p:nvSpPr>
        <p:spPr>
          <a:xfrm>
            <a:off x="3978575" y="539500"/>
            <a:ext cx="4452300" cy="3917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2" name="Google Shape;1232;p135"/>
          <p:cNvSpPr txBox="1">
            <a:spLocks noGrp="1"/>
          </p:cNvSpPr>
          <p:nvPr>
            <p:ph type="title"/>
          </p:nvPr>
        </p:nvSpPr>
        <p:spPr>
          <a:xfrm>
            <a:off x="5078448" y="1274938"/>
            <a:ext cx="2415600" cy="83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2"/>
                </a:solidFill>
              </a:rPr>
              <a:t>Our vision</a:t>
            </a:r>
            <a:endParaRPr b="1">
              <a:solidFill>
                <a:schemeClr val="lt2"/>
              </a:solidFill>
            </a:endParaRPr>
          </a:p>
        </p:txBody>
      </p:sp>
      <p:sp>
        <p:nvSpPr>
          <p:cNvPr id="1233" name="Google Shape;1233;p135"/>
          <p:cNvSpPr txBox="1">
            <a:spLocks noGrp="1"/>
          </p:cNvSpPr>
          <p:nvPr>
            <p:ph type="subTitle" idx="5"/>
          </p:nvPr>
        </p:nvSpPr>
        <p:spPr>
          <a:xfrm>
            <a:off x="4418000" y="2933200"/>
            <a:ext cx="3736500" cy="77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2"/>
                </a:solidFill>
              </a:rPr>
              <a:t>Focusing on making use of the excess and redundant ones, such as banana tree trunks</a:t>
            </a:r>
            <a:endParaRPr sz="1500">
              <a:solidFill>
                <a:schemeClr val="lt2"/>
              </a:solidFill>
            </a:endParaRPr>
          </a:p>
        </p:txBody>
      </p:sp>
      <p:sp>
        <p:nvSpPr>
          <p:cNvPr id="1234" name="Google Shape;1234;p135"/>
          <p:cNvSpPr txBox="1">
            <a:spLocks noGrp="1"/>
          </p:cNvSpPr>
          <p:nvPr>
            <p:ph type="subTitle" idx="5"/>
          </p:nvPr>
        </p:nvSpPr>
        <p:spPr>
          <a:xfrm>
            <a:off x="4391550" y="2402375"/>
            <a:ext cx="3695400" cy="58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2000" b="1" i="1">
                <a:solidFill>
                  <a:srgbClr val="000000"/>
                </a:solidFill>
              </a:rPr>
              <a:t>Diversify source of paper:</a:t>
            </a:r>
            <a:endParaRPr sz="2000" b="1" i="1">
              <a:solidFill>
                <a:srgbClr val="000000"/>
              </a:solidFill>
            </a:endParaRPr>
          </a:p>
        </p:txBody>
      </p:sp>
      <p:pic>
        <p:nvPicPr>
          <p:cNvPr id="1235" name="Google Shape;1235;p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250" y="457825"/>
            <a:ext cx="3047616" cy="4063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0" name="Google Shape;1240;p136"/>
          <p:cNvPicPr preferRelativeResize="0"/>
          <p:nvPr/>
        </p:nvPicPr>
        <p:blipFill rotWithShape="1">
          <a:blip r:embed="rId3">
            <a:alphaModFix/>
          </a:blip>
          <a:srcRect l="-331" t="33247" b="27884"/>
          <a:stretch/>
        </p:blipFill>
        <p:spPr>
          <a:xfrm>
            <a:off x="-30825" y="2854150"/>
            <a:ext cx="9236076" cy="237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1" name="Google Shape;1241;p136"/>
          <p:cNvSpPr/>
          <p:nvPr/>
        </p:nvSpPr>
        <p:spPr>
          <a:xfrm>
            <a:off x="1478075" y="836875"/>
            <a:ext cx="6408300" cy="2679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000125" dist="228600" dir="28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2" name="Google Shape;1242;p136"/>
          <p:cNvSpPr txBox="1">
            <a:spLocks noGrp="1"/>
          </p:cNvSpPr>
          <p:nvPr>
            <p:ph type="title"/>
          </p:nvPr>
        </p:nvSpPr>
        <p:spPr>
          <a:xfrm>
            <a:off x="2505100" y="1371625"/>
            <a:ext cx="4872900" cy="161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/>
              <a:t>Thank you for listening ! </a:t>
            </a:r>
            <a:endParaRPr sz="5000" b="1"/>
          </a:p>
        </p:txBody>
      </p:sp>
      <p:cxnSp>
        <p:nvCxnSpPr>
          <p:cNvPr id="1243" name="Google Shape;1243;p136"/>
          <p:cNvCxnSpPr/>
          <p:nvPr/>
        </p:nvCxnSpPr>
        <p:spPr>
          <a:xfrm>
            <a:off x="2137575" y="1581025"/>
            <a:ext cx="1200" cy="1191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ccupational Accident Insurance by Slidesgo">
  <a:themeElements>
    <a:clrScheme name="Simple Light">
      <a:dk1>
        <a:srgbClr val="191919"/>
      </a:dk1>
      <a:lt1>
        <a:srgbClr val="EEEEEE"/>
      </a:lt1>
      <a:dk2>
        <a:srgbClr val="2D3844"/>
      </a:dk2>
      <a:lt2>
        <a:srgbClr val="162F49"/>
      </a:lt2>
      <a:accent1>
        <a:srgbClr val="667E92"/>
      </a:accent1>
      <a:accent2>
        <a:srgbClr val="9FB4C5"/>
      </a:accent2>
      <a:accent3>
        <a:srgbClr val="D3DEE7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ccupational Accident Insurance by Slidesgo">
  <a:themeElements>
    <a:clrScheme name="Simple Light">
      <a:dk1>
        <a:srgbClr val="191919"/>
      </a:dk1>
      <a:lt1>
        <a:srgbClr val="EEEEEE"/>
      </a:lt1>
      <a:dk2>
        <a:srgbClr val="2D3844"/>
      </a:dk2>
      <a:lt2>
        <a:srgbClr val="162F49"/>
      </a:lt2>
      <a:accent1>
        <a:srgbClr val="667E92"/>
      </a:accent1>
      <a:accent2>
        <a:srgbClr val="9FB4C5"/>
      </a:accent2>
      <a:accent3>
        <a:srgbClr val="D3DEE7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1835</Words>
  <Application>Microsoft Office PowerPoint</Application>
  <PresentationFormat>On-screen Show (16:9)</PresentationFormat>
  <Paragraphs>443</Paragraphs>
  <Slides>62</Slides>
  <Notes>62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62</vt:i4>
      </vt:variant>
    </vt:vector>
  </HeadingPairs>
  <TitlesOfParts>
    <vt:vector size="76" baseType="lpstr">
      <vt:lpstr>Anaheim</vt:lpstr>
      <vt:lpstr>Golos Text ExtraBold</vt:lpstr>
      <vt:lpstr>Arial</vt:lpstr>
      <vt:lpstr>Bebas Neue</vt:lpstr>
      <vt:lpstr>Golos Text</vt:lpstr>
      <vt:lpstr>Cambria</vt:lpstr>
      <vt:lpstr>Great Vibes</vt:lpstr>
      <vt:lpstr>PT Sans</vt:lpstr>
      <vt:lpstr>Nunito Light</vt:lpstr>
      <vt:lpstr>Dancing Script</vt:lpstr>
      <vt:lpstr>Golos Text Medium</vt:lpstr>
      <vt:lpstr>Simple Light</vt:lpstr>
      <vt:lpstr>Occupational Accident Insurance by Slidesgo</vt:lpstr>
      <vt:lpstr>Occupational Accident Insurance by Slidesgo</vt:lpstr>
      <vt:lpstr>MAYPAPERFLOWER</vt:lpstr>
      <vt:lpstr>TABLE OF CONTENTS</vt:lpstr>
      <vt:lpstr>TABLE OF CONTENTS</vt:lpstr>
      <vt:lpstr>MS. PHAN NGOC HIEU</vt:lpstr>
      <vt:lpstr>OUR TEAM [1]</vt:lpstr>
      <vt:lpstr>OUR TEAM [2]</vt:lpstr>
      <vt:lpstr>MS. NGUYEN THU HANG</vt:lpstr>
      <vt:lpstr>MS. NGUYEN THI LAN ANH</vt:lpstr>
      <vt:lpstr>MAYPAPERFLOWER</vt:lpstr>
      <vt:lpstr>MAYPAPERFLOWER</vt:lpstr>
      <vt:lpstr>MAYPAPERFLOWER’s PRODUCTS</vt:lpstr>
      <vt:lpstr>OUR AIMS AND VISIONS</vt:lpstr>
      <vt:lpstr>TABLE OF CONTENTS</vt:lpstr>
      <vt:lpstr>TABLE OF CONTENTS</vt:lpstr>
      <vt:lpstr>5WHYs</vt:lpstr>
      <vt:lpstr>PowerPoint Presentation</vt:lpstr>
      <vt:lpstr>PowerPoint Presentation</vt:lpstr>
      <vt:lpstr>PowerPoint Presentation</vt:lpstr>
      <vt:lpstr>PowerPoint Presentation</vt:lpstr>
      <vt:lpstr>“Handmade paper flowers for traditional art preservation and job creation”</vt:lpstr>
      <vt:lpstr>TABLE OF CONTENTS</vt:lpstr>
      <vt:lpstr>TABLE OF CONTENTS</vt:lpstr>
      <vt:lpstr>NGOC LAN ART &amp; CRAFT</vt:lpstr>
      <vt:lpstr>TABLE OF CONTENTS</vt:lpstr>
      <vt:lpstr>TABLE OF CONTENTS</vt:lpstr>
      <vt:lpstr>PowerPoint Presentation</vt:lpstr>
      <vt:lpstr>SOCIAL BRICOLEUR</vt:lpstr>
      <vt:lpstr>3 Main social impacts</vt:lpstr>
      <vt:lpstr>Social impact 1:  PRESERVE VIETNAM TRADITIONAL ART &amp; CULTURAL VALUES</vt:lpstr>
      <vt:lpstr>PowerPoint Presentation</vt:lpstr>
      <vt:lpstr>PowerPoint Presentation</vt:lpstr>
      <vt:lpstr>  Social impact 2:  CREATE JOB OPPORTUNITIES</vt:lpstr>
      <vt:lpstr>Disadvantaged people (especially women)</vt:lpstr>
      <vt:lpstr>SDG 10: Reduce inequalities</vt:lpstr>
      <vt:lpstr>Social impact 3  ORIENT CUSTOMERS TO USE ECO-FRIENDLY PRODUCTS</vt:lpstr>
      <vt:lpstr>PowerPoint Presentation</vt:lpstr>
      <vt:lpstr>PowerPoint Presentation</vt:lpstr>
      <vt:lpstr>MAYPAPERFLOWER: Unique, distinctive, strong vision-oriented social entrepreneur</vt:lpstr>
      <vt:lpstr>TABLE OF CONTENTS</vt:lpstr>
      <vt:lpstr>TABLE OF CONTENTS</vt:lpstr>
      <vt:lpstr>OUR VISION</vt:lpstr>
      <vt:lpstr>STAKEHOLDERS</vt:lpstr>
      <vt:lpstr>CUSTOMERS</vt:lpstr>
      <vt:lpstr>CUSTOMERS</vt:lpstr>
      <vt:lpstr>GOVERNMENT</vt:lpstr>
      <vt:lpstr>SPONSORS INVESTORS</vt:lpstr>
      <vt:lpstr>SPONSORS/INVESTORS</vt:lpstr>
      <vt:lpstr>PARTNERS</vt:lpstr>
      <vt:lpstr>PARTNERS</vt:lpstr>
      <vt:lpstr>SUPPLIERS</vt:lpstr>
      <vt:lpstr>SUPPLIERS</vt:lpstr>
      <vt:lpstr>AFFECTED COMMUNITIES</vt:lpstr>
      <vt:lpstr>ENTRY POINTS TO REACH STAKEHOLDERS</vt:lpstr>
      <vt:lpstr>Social support  campaign performance</vt:lpstr>
      <vt:lpstr>1 OF THE TOP 29</vt:lpstr>
      <vt:lpstr>SHOWROOMS</vt:lpstr>
      <vt:lpstr>Prize A</vt:lpstr>
      <vt:lpstr>Frequently featured in television news</vt:lpstr>
      <vt:lpstr>Long-term partners and suppliers inside and outside Vietnam</vt:lpstr>
      <vt:lpstr>Thank you!</vt:lpstr>
      <vt:lpstr>Our vision</vt:lpstr>
      <vt:lpstr>Thank you for listening 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MAYPAPERFLOWER</dc:title>
  <cp:lastModifiedBy>Thái</cp:lastModifiedBy>
  <cp:revision>1</cp:revision>
  <dcterms:modified xsi:type="dcterms:W3CDTF">2023-05-14T03:08:50Z</dcterms:modified>
</cp:coreProperties>
</file>