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73" r:id="rId5"/>
    <p:sldId id="261" r:id="rId6"/>
    <p:sldId id="262" r:id="rId7"/>
    <p:sldId id="264" r:id="rId8"/>
    <p:sldId id="265" r:id="rId9"/>
    <p:sldId id="272" r:id="rId10"/>
    <p:sldId id="271" r:id="rId11"/>
    <p:sldId id="268" r:id="rId12"/>
    <p:sldId id="257" r:id="rId13"/>
    <p:sldId id="269" r:id="rId14"/>
    <p:sldId id="267" r:id="rId15"/>
    <p:sldId id="25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9AA0A6"/>
          </p15:clr>
        </p15:guide>
        <p15:guide id="2" pos="5443">
          <p15:clr>
            <a:srgbClr val="9AA0A6"/>
          </p15:clr>
        </p15:guide>
        <p15:guide id="3" pos="949">
          <p15:clr>
            <a:srgbClr val="747775"/>
          </p15:clr>
        </p15:guide>
        <p15:guide id="4" orient="horz" pos="2381">
          <p15:clr>
            <a:srgbClr val="747775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yQN7Ut2TlIu52ySA7GFhv2fU7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52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340"/>
        <p:guide pos="5443"/>
        <p:guide pos="949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3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4685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6584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3176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0544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0210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9716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061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7500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634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7449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5a9fdf977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5a9fdf977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855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2447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196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689" y="445044"/>
            <a:ext cx="8520280" cy="572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689" y="1152525"/>
            <a:ext cx="8520280" cy="34162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55539" lvl="0" indent="-11665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311079" lvl="1" indent="-108014">
              <a:spcBef>
                <a:spcPts val="544"/>
              </a:spcBef>
              <a:spcAft>
                <a:spcPts val="0"/>
              </a:spcAft>
              <a:buSzPts val="1400"/>
              <a:buChar char="○"/>
              <a:defRPr/>
            </a:lvl2pPr>
            <a:lvl3pPr marL="466618" lvl="2" indent="-108014">
              <a:spcBef>
                <a:spcPts val="544"/>
              </a:spcBef>
              <a:spcAft>
                <a:spcPts val="0"/>
              </a:spcAft>
              <a:buSzPts val="1400"/>
              <a:buChar char="■"/>
              <a:defRPr/>
            </a:lvl3pPr>
            <a:lvl4pPr marL="622158" lvl="3" indent="-108014">
              <a:spcBef>
                <a:spcPts val="544"/>
              </a:spcBef>
              <a:spcAft>
                <a:spcPts val="0"/>
              </a:spcAft>
              <a:buSzPts val="1400"/>
              <a:buChar char="●"/>
              <a:defRPr/>
            </a:lvl4pPr>
            <a:lvl5pPr marL="777697" lvl="4" indent="-108014">
              <a:spcBef>
                <a:spcPts val="544"/>
              </a:spcBef>
              <a:spcAft>
                <a:spcPts val="0"/>
              </a:spcAft>
              <a:buSzPts val="1400"/>
              <a:buChar char="○"/>
              <a:defRPr/>
            </a:lvl5pPr>
            <a:lvl6pPr marL="933237" lvl="5" indent="-108014">
              <a:spcBef>
                <a:spcPts val="544"/>
              </a:spcBef>
              <a:spcAft>
                <a:spcPts val="0"/>
              </a:spcAft>
              <a:buSzPts val="1400"/>
              <a:buChar char="■"/>
              <a:defRPr/>
            </a:lvl6pPr>
            <a:lvl7pPr marL="1088776" lvl="6" indent="-108014">
              <a:spcBef>
                <a:spcPts val="544"/>
              </a:spcBef>
              <a:spcAft>
                <a:spcPts val="0"/>
              </a:spcAft>
              <a:buSzPts val="1400"/>
              <a:buChar char="●"/>
              <a:defRPr/>
            </a:lvl7pPr>
            <a:lvl8pPr marL="1244316" lvl="7" indent="-108014">
              <a:spcBef>
                <a:spcPts val="544"/>
              </a:spcBef>
              <a:spcAft>
                <a:spcPts val="0"/>
              </a:spcAft>
              <a:buSzPts val="1400"/>
              <a:buChar char="○"/>
              <a:defRPr/>
            </a:lvl8pPr>
            <a:lvl9pPr marL="1399855" lvl="8" indent="-108014">
              <a:spcBef>
                <a:spcPts val="544"/>
              </a:spcBef>
              <a:spcAft>
                <a:spcPts val="544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159" y="4663418"/>
            <a:ext cx="548621" cy="3933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959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mc:AlternateContent xmlns:mc="http://schemas.openxmlformats.org/markup-compatibility/2006">
    <mc:Choice xmlns:p14="http://schemas.microsoft.com/office/powerpoint/2010/main" Requires="p14">
      <p:transition spd="slow" p14:dur="2000" advTm="1000"/>
    </mc:Choice>
    <mc:Fallback>
      <p:transition spd="slow" advTm="100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8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11.jpe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l="13855" t="15238" r="19272" b="7642"/>
          <a:stretch/>
        </p:blipFill>
        <p:spPr>
          <a:xfrm>
            <a:off x="3732027" y="1626056"/>
            <a:ext cx="1679945" cy="164877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7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3582446" y="4381321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7" name="Google Shape;86;p1">
            <a:extLst>
              <a:ext uri="{FF2B5EF4-FFF2-40B4-BE49-F238E27FC236}">
                <a16:creationId xmlns:a16="http://schemas.microsoft.com/office/drawing/2014/main" id="{6355FD88-9902-ECBB-6070-343F584673C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3141921" y="2979829"/>
            <a:ext cx="2860158" cy="13214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89949" y="2087514"/>
            <a:ext cx="7921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Emprendimiento social enfocado en servicios de apoyo educativo y recreación náutica a niños y jóvenes</a:t>
            </a:r>
            <a:endParaRPr lang="es-MX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86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185583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89949" y="1199151"/>
            <a:ext cx="7921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ORGANIGRAMA</a:t>
            </a:r>
          </a:p>
          <a:p>
            <a:pPr algn="ctr"/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C1E1D4A-2780-C814-D41E-7EE7A4D16E5D}"/>
              </a:ext>
            </a:extLst>
          </p:cNvPr>
          <p:cNvSpPr/>
          <p:nvPr/>
        </p:nvSpPr>
        <p:spPr>
          <a:xfrm>
            <a:off x="3914541" y="1698013"/>
            <a:ext cx="1457415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LORENA SAN JUAN-Presidente </a:t>
            </a:r>
            <a:endParaRPr lang="es-MX" sz="1100" dirty="0">
              <a:latin typeface="Montserrat" pitchFamily="2" charset="77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3001105-79E7-BD34-B17F-D360B1F877D1}"/>
              </a:ext>
            </a:extLst>
          </p:cNvPr>
          <p:cNvSpPr/>
          <p:nvPr/>
        </p:nvSpPr>
        <p:spPr>
          <a:xfrm>
            <a:off x="5752228" y="2930210"/>
            <a:ext cx="1610491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OLEGARIO-Tesorero</a:t>
            </a:r>
            <a:endParaRPr lang="es-MX" sz="1100" dirty="0">
              <a:latin typeface="Montserrat" pitchFamily="2" charset="77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4B5E3D5-2F58-B752-AC48-4BAF1900F09C}"/>
              </a:ext>
            </a:extLst>
          </p:cNvPr>
          <p:cNvSpPr/>
          <p:nvPr/>
        </p:nvSpPr>
        <p:spPr>
          <a:xfrm>
            <a:off x="7618417" y="2832752"/>
            <a:ext cx="1288887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OLIVER-</a:t>
            </a:r>
            <a:r>
              <a:rPr lang="es-ES" sz="1100" dirty="0" err="1">
                <a:latin typeface="Montserrat" pitchFamily="2" charset="77"/>
              </a:rPr>
              <a:t>Logistica</a:t>
            </a:r>
            <a:endParaRPr lang="es-MX" sz="1100" dirty="0">
              <a:latin typeface="Montserrat" pitchFamily="2" charset="77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22B3BB4-D952-599C-4CC5-FEAE48AD1147}"/>
              </a:ext>
            </a:extLst>
          </p:cNvPr>
          <p:cNvSpPr/>
          <p:nvPr/>
        </p:nvSpPr>
        <p:spPr>
          <a:xfrm>
            <a:off x="351060" y="3054177"/>
            <a:ext cx="1442707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CARLOS ANDRÉS-Subdirector</a:t>
            </a:r>
            <a:endParaRPr lang="es-MX" sz="1100" dirty="0">
              <a:latin typeface="Montserrat" pitchFamily="2" charset="77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6439275-380C-C638-4155-C993E15130A1}"/>
              </a:ext>
            </a:extLst>
          </p:cNvPr>
          <p:cNvSpPr/>
          <p:nvPr/>
        </p:nvSpPr>
        <p:spPr>
          <a:xfrm>
            <a:off x="1969866" y="3066628"/>
            <a:ext cx="1442707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Montserrat" pitchFamily="2" charset="77"/>
              </a:rPr>
              <a:t>BRUNO SEPULVEDA- Manejo de redes sociales</a:t>
            </a:r>
            <a:endParaRPr lang="es-MX" sz="1000" dirty="0">
              <a:latin typeface="Montserrat" pitchFamily="2" charset="77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8A49616-8399-D6E6-2CD6-0142B7B52FED}"/>
              </a:ext>
            </a:extLst>
          </p:cNvPr>
          <p:cNvSpPr/>
          <p:nvPr/>
        </p:nvSpPr>
        <p:spPr>
          <a:xfrm>
            <a:off x="3675062" y="3054177"/>
            <a:ext cx="1724969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FERNANDO ESCALANTE-Relaciones publicas</a:t>
            </a:r>
            <a:endParaRPr lang="es-MX" sz="1100" dirty="0">
              <a:latin typeface="Montserrat" pitchFamily="2" charset="77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264E39D-FFF6-BB45-DF33-08B0B0FB31C1}"/>
              </a:ext>
            </a:extLst>
          </p:cNvPr>
          <p:cNvCxnSpPr>
            <a:stCxn id="5" idx="4"/>
          </p:cNvCxnSpPr>
          <p:nvPr/>
        </p:nvCxnSpPr>
        <p:spPr>
          <a:xfrm flipH="1">
            <a:off x="4643248" y="2785809"/>
            <a:ext cx="1" cy="268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6A5136-6AD6-139E-D99F-66D60A3A37CE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132899" y="2785809"/>
            <a:ext cx="3510350" cy="209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4650CD-EEC9-7600-2D7A-DB62D0890936}"/>
              </a:ext>
            </a:extLst>
          </p:cNvPr>
          <p:cNvCxnSpPr>
            <a:cxnSpLocks/>
          </p:cNvCxnSpPr>
          <p:nvPr/>
        </p:nvCxnSpPr>
        <p:spPr>
          <a:xfrm flipH="1">
            <a:off x="2691219" y="2785809"/>
            <a:ext cx="1880781" cy="256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82374A-F7EB-99D1-6E73-EA23FFF0C311}"/>
              </a:ext>
            </a:extLst>
          </p:cNvPr>
          <p:cNvCxnSpPr>
            <a:cxnSpLocks/>
            <a:stCxn id="5" idx="4"/>
            <a:endCxn id="6" idx="0"/>
          </p:cNvCxnSpPr>
          <p:nvPr/>
        </p:nvCxnSpPr>
        <p:spPr>
          <a:xfrm>
            <a:off x="4643249" y="2785809"/>
            <a:ext cx="1914225" cy="144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31C745B-A02B-5043-F137-BF56C786A45B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4615045" y="2756522"/>
            <a:ext cx="3647816" cy="7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59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92800" y="1441491"/>
            <a:ext cx="79212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COACHES</a:t>
            </a:r>
          </a:p>
          <a:p>
            <a:pPr algn="ctr"/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C1E1D4A-2780-C814-D41E-7EE7A4D16E5D}"/>
              </a:ext>
            </a:extLst>
          </p:cNvPr>
          <p:cNvSpPr/>
          <p:nvPr/>
        </p:nvSpPr>
        <p:spPr>
          <a:xfrm>
            <a:off x="1631080" y="2334043"/>
            <a:ext cx="1314630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Montserrat" pitchFamily="2" charset="77"/>
              </a:rPr>
              <a:t>ESPERANZA MARTINEZ SALAZAR</a:t>
            </a:r>
            <a:endParaRPr lang="es-MX" sz="900" dirty="0">
              <a:latin typeface="Montserrat" pitchFamily="2" charset="77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3001105-79E7-BD34-B17F-D360B1F877D1}"/>
              </a:ext>
            </a:extLst>
          </p:cNvPr>
          <p:cNvSpPr/>
          <p:nvPr/>
        </p:nvSpPr>
        <p:spPr>
          <a:xfrm>
            <a:off x="3243461" y="2341243"/>
            <a:ext cx="1376020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latin typeface="Montserrat" pitchFamily="2" charset="77"/>
              </a:rPr>
              <a:t>AGUIVAR OLIDEL A. VITE FLORES</a:t>
            </a:r>
            <a:endParaRPr lang="es-MX" sz="1100" dirty="0">
              <a:latin typeface="Montserrat" pitchFamily="2" charset="77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6439275-380C-C638-4155-C993E15130A1}"/>
              </a:ext>
            </a:extLst>
          </p:cNvPr>
          <p:cNvSpPr/>
          <p:nvPr/>
        </p:nvSpPr>
        <p:spPr>
          <a:xfrm>
            <a:off x="4906638" y="2358283"/>
            <a:ext cx="1316735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latin typeface="Montserrat" pitchFamily="2" charset="77"/>
              </a:rPr>
              <a:t>MARIANA SILVA ORTEGA</a:t>
            </a:r>
          </a:p>
        </p:txBody>
      </p:sp>
      <p:sp>
        <p:nvSpPr>
          <p:cNvPr id="7" name="Elipse 8">
            <a:extLst>
              <a:ext uri="{FF2B5EF4-FFF2-40B4-BE49-F238E27FC236}">
                <a16:creationId xmlns:a16="http://schemas.microsoft.com/office/drawing/2014/main" id="{004ADA60-A1B0-67A4-31A7-9E72DE484063}"/>
              </a:ext>
            </a:extLst>
          </p:cNvPr>
          <p:cNvSpPr/>
          <p:nvPr/>
        </p:nvSpPr>
        <p:spPr>
          <a:xfrm>
            <a:off x="6606141" y="2428688"/>
            <a:ext cx="1316735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latin typeface="Montserrat" pitchFamily="2" charset="77"/>
              </a:rPr>
              <a:t>RAMÓN DURÁN</a:t>
            </a:r>
          </a:p>
        </p:txBody>
      </p:sp>
    </p:spTree>
    <p:extLst>
      <p:ext uri="{BB962C8B-B14F-4D97-AF65-F5344CB8AC3E}">
        <p14:creationId xmlns:p14="http://schemas.microsoft.com/office/powerpoint/2010/main" val="326306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92800" y="1441491"/>
            <a:ext cx="79212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COLABORADORES</a:t>
            </a:r>
          </a:p>
          <a:p>
            <a:pPr algn="ctr"/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C1E1D4A-2780-C814-D41E-7EE7A4D16E5D}"/>
              </a:ext>
            </a:extLst>
          </p:cNvPr>
          <p:cNvSpPr/>
          <p:nvPr/>
        </p:nvSpPr>
        <p:spPr>
          <a:xfrm>
            <a:off x="909420" y="2271635"/>
            <a:ext cx="1314630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FAUSTO</a:t>
            </a:r>
            <a:endParaRPr lang="es-MX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3001105-79E7-BD34-B17F-D360B1F877D1}"/>
              </a:ext>
            </a:extLst>
          </p:cNvPr>
          <p:cNvSpPr/>
          <p:nvPr/>
        </p:nvSpPr>
        <p:spPr>
          <a:xfrm>
            <a:off x="2570450" y="2271635"/>
            <a:ext cx="1376020" cy="1087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KAREEM</a:t>
            </a:r>
            <a:endParaRPr lang="es-MX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6439275-380C-C638-4155-C993E15130A1}"/>
              </a:ext>
            </a:extLst>
          </p:cNvPr>
          <p:cNvSpPr/>
          <p:nvPr/>
        </p:nvSpPr>
        <p:spPr>
          <a:xfrm>
            <a:off x="6361155" y="2320115"/>
            <a:ext cx="1442707" cy="1039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JACIEL</a:t>
            </a:r>
          </a:p>
        </p:txBody>
      </p:sp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5E60100-C787-CBD3-934C-C07E2D202EF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6916"/>
          <a:stretch/>
        </p:blipFill>
        <p:spPr>
          <a:xfrm>
            <a:off x="4496497" y="2173615"/>
            <a:ext cx="1314630" cy="123024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437F82E-FF9A-9006-E1E6-90AC71A5D01A}"/>
              </a:ext>
            </a:extLst>
          </p:cNvPr>
          <p:cNvSpPr txBox="1"/>
          <p:nvPr/>
        </p:nvSpPr>
        <p:spPr>
          <a:xfrm>
            <a:off x="4406693" y="3147762"/>
            <a:ext cx="1494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>
                <a:latin typeface="Avenir Next LT Pro Demi" panose="020B0604020202020204" pitchFamily="34" charset="0"/>
                <a:cs typeface="Aparajita" panose="020B0502040204020203" pitchFamily="18" charset="0"/>
              </a:rPr>
              <a:t>Embajador@s</a:t>
            </a:r>
            <a:r>
              <a:rPr lang="es-ES" sz="1600" b="1" dirty="0">
                <a:latin typeface="Avenir Next LT Pro Demi" panose="020B0604020202020204" pitchFamily="34" charset="0"/>
                <a:cs typeface="Aparajita" panose="020B0502040204020203" pitchFamily="18" charset="0"/>
              </a:rPr>
              <a:t> </a:t>
            </a:r>
            <a:r>
              <a:rPr lang="es-ES" sz="1600" b="1" dirty="0" err="1">
                <a:latin typeface="Avenir Next LT Pro Demi" panose="020B0604020202020204" pitchFamily="34" charset="0"/>
                <a:cs typeface="Aparajita" panose="020B0502040204020203" pitchFamily="18" charset="0"/>
              </a:rPr>
              <a:t>marítim@s</a:t>
            </a:r>
            <a:endParaRPr lang="es-MX" sz="1600" b="1" dirty="0">
              <a:latin typeface="Avenir Next LT Pro Demi" panose="020B0604020202020204" pitchFamily="34" charset="0"/>
              <a:cs typeface="Aparajita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27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89949" y="1674945"/>
            <a:ext cx="7921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MISIÓN</a:t>
            </a:r>
          </a:p>
          <a:p>
            <a:pPr algn="ctr"/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D44951-4349-48CD-9557-244C13BE7783}"/>
              </a:ext>
            </a:extLst>
          </p:cNvPr>
          <p:cNvSpPr txBox="1"/>
          <p:nvPr/>
        </p:nvSpPr>
        <p:spPr>
          <a:xfrm>
            <a:off x="1312550" y="2275367"/>
            <a:ext cx="7002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</a:rPr>
              <a:t>Crear una conciencia de respeto además del cuidado de los océanos a través de servicios de apoyo educativo con enfoque recreativo náutico a niños y jóvenes. </a:t>
            </a:r>
            <a:endParaRPr lang="es-MX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0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140CAD-5C9A-3CBA-0569-A3351BCAE229}"/>
              </a:ext>
            </a:extLst>
          </p:cNvPr>
          <p:cNvSpPr txBox="1"/>
          <p:nvPr/>
        </p:nvSpPr>
        <p:spPr>
          <a:xfrm>
            <a:off x="689949" y="1674945"/>
            <a:ext cx="7921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VISIÓN</a:t>
            </a:r>
          </a:p>
          <a:p>
            <a:pPr algn="ctr"/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D44951-4349-48CD-9557-244C13BE7783}"/>
              </a:ext>
            </a:extLst>
          </p:cNvPr>
          <p:cNvSpPr txBox="1"/>
          <p:nvPr/>
        </p:nvSpPr>
        <p:spPr>
          <a:xfrm>
            <a:off x="1312550" y="2275367"/>
            <a:ext cx="7002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</a:rPr>
              <a:t>Ser un emprendimiento social con impacto en el estado de Veracruz, generando recursos económicos para apoyar a la niñez y a la juventud y para hacer crecer a </a:t>
            </a:r>
            <a:endParaRPr lang="es-MX" sz="2400" b="1" dirty="0">
              <a:solidFill>
                <a:srgbClr val="0070C0"/>
              </a:solidFill>
            </a:endParaRPr>
          </a:p>
        </p:txBody>
      </p:sp>
      <p:pic>
        <p:nvPicPr>
          <p:cNvPr id="5" name="Google Shape;111;g5f1be3b1274a37b3_0">
            <a:extLst>
              <a:ext uri="{FF2B5EF4-FFF2-40B4-BE49-F238E27FC236}">
                <a16:creationId xmlns:a16="http://schemas.microsoft.com/office/drawing/2014/main" id="{EE49B136-0F43-4877-9EDF-6465CF4C70C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075158" y="3320910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465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BD44951-4349-48CD-9557-244C13BE7783}"/>
              </a:ext>
            </a:extLst>
          </p:cNvPr>
          <p:cNvSpPr txBox="1"/>
          <p:nvPr/>
        </p:nvSpPr>
        <p:spPr>
          <a:xfrm>
            <a:off x="465100" y="1968367"/>
            <a:ext cx="8146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</a:rPr>
              <a:t>Generar </a:t>
            </a:r>
            <a:r>
              <a:rPr lang="es-MX" sz="2400" b="1" dirty="0">
                <a:solidFill>
                  <a:srgbClr val="0070C0"/>
                </a:solidFill>
              </a:rPr>
              <a:t>Educacion  de calidad</a:t>
            </a:r>
            <a:r>
              <a:rPr lang="es-ES" sz="2400" b="1" dirty="0">
                <a:solidFill>
                  <a:srgbClr val="0070C0"/>
                </a:solidFill>
              </a:rPr>
              <a:t> que incentive la cultura marítima en nuestro Estado y protegiendo la Vida Submarina mediante el cuidado de los mares y océanos. </a:t>
            </a:r>
            <a:r>
              <a:rPr lang="es-MX" sz="2400" b="1" dirty="0">
                <a:solidFill>
                  <a:srgbClr val="0070C0"/>
                </a:solidFill>
              </a:rPr>
              <a:t>Alineandóse con los Objetivos de Desarrollo Sostenible de la ONU 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F94CA3-B000-B28C-B425-DB0E861239BD}"/>
              </a:ext>
            </a:extLst>
          </p:cNvPr>
          <p:cNvSpPr txBox="1"/>
          <p:nvPr/>
        </p:nvSpPr>
        <p:spPr>
          <a:xfrm>
            <a:off x="3158936" y="1333668"/>
            <a:ext cx="2477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Objetivo</a:t>
            </a:r>
            <a:endParaRPr lang="es-MX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10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F94CA3-B000-B28C-B425-DB0E861239BD}"/>
              </a:ext>
            </a:extLst>
          </p:cNvPr>
          <p:cNvSpPr txBox="1"/>
          <p:nvPr/>
        </p:nvSpPr>
        <p:spPr>
          <a:xfrm>
            <a:off x="3158936" y="1333668"/>
            <a:ext cx="2477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ODS</a:t>
            </a:r>
            <a:endParaRPr lang="es-MX" sz="3200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5F84F-5B88-A523-55B3-23C7ACC101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7018" y="1997601"/>
            <a:ext cx="2023836" cy="2043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0EC191-16A3-CEB3-0A06-BEBE92BDAA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2032" y="1997601"/>
            <a:ext cx="2082972" cy="204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8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BD44951-4349-48CD-9557-244C13BE7783}"/>
              </a:ext>
            </a:extLst>
          </p:cNvPr>
          <p:cNvSpPr txBox="1"/>
          <p:nvPr/>
        </p:nvSpPr>
        <p:spPr>
          <a:xfrm>
            <a:off x="73050" y="1747130"/>
            <a:ext cx="90709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Los </a:t>
            </a:r>
            <a:r>
              <a:rPr lang="en-US" sz="2400" b="1" dirty="0" err="1">
                <a:solidFill>
                  <a:srgbClr val="0070C0"/>
                </a:solidFill>
              </a:rPr>
              <a:t>océanos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nos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proveen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alimento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regulan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el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clima</a:t>
            </a:r>
            <a:r>
              <a:rPr lang="en-US" sz="2400" b="1" dirty="0">
                <a:solidFill>
                  <a:srgbClr val="0070C0"/>
                </a:solidFill>
              </a:rPr>
              <a:t> , </a:t>
            </a:r>
            <a:r>
              <a:rPr lang="en-US" sz="2400" b="1" dirty="0" err="1">
                <a:solidFill>
                  <a:srgbClr val="0070C0"/>
                </a:solidFill>
              </a:rPr>
              <a:t>nos</a:t>
            </a:r>
            <a:r>
              <a:rPr lang="en-US" sz="2400" b="1" dirty="0">
                <a:solidFill>
                  <a:srgbClr val="0070C0"/>
                </a:solidFill>
              </a:rPr>
              <a:t> dan </a:t>
            </a:r>
            <a:r>
              <a:rPr lang="en-US" sz="2400" b="1" dirty="0" err="1">
                <a:solidFill>
                  <a:srgbClr val="0070C0"/>
                </a:solidFill>
              </a:rPr>
              <a:t>vida</a:t>
            </a:r>
            <a:r>
              <a:rPr lang="en-US" sz="2400" b="1" dirty="0">
                <a:solidFill>
                  <a:srgbClr val="0070C0"/>
                </a:solidFill>
              </a:rPr>
              <a:t>, sin embargo </a:t>
            </a:r>
            <a:r>
              <a:rPr lang="en-US" sz="2400" b="1" dirty="0" err="1">
                <a:solidFill>
                  <a:srgbClr val="0070C0"/>
                </a:solidFill>
              </a:rPr>
              <a:t>hace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falta</a:t>
            </a:r>
            <a:r>
              <a:rPr lang="en-US" sz="2400" b="1" dirty="0">
                <a:solidFill>
                  <a:srgbClr val="0070C0"/>
                </a:solidFill>
              </a:rPr>
              <a:t> que </a:t>
            </a:r>
            <a:r>
              <a:rPr lang="en-US" sz="2400" b="1" dirty="0" err="1">
                <a:solidFill>
                  <a:srgbClr val="0070C0"/>
                </a:solidFill>
              </a:rPr>
              <a:t>los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ojos</a:t>
            </a:r>
            <a:r>
              <a:rPr lang="en-US" sz="2400" b="1" dirty="0">
                <a:solidFill>
                  <a:srgbClr val="0070C0"/>
                </a:solidFill>
              </a:rPr>
              <a:t> del País </a:t>
            </a:r>
            <a:r>
              <a:rPr lang="en-US" sz="2400" b="1" dirty="0" err="1">
                <a:solidFill>
                  <a:srgbClr val="0070C0"/>
                </a:solidFill>
              </a:rPr>
              <a:t>estén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puestos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sobre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ellos</a:t>
            </a:r>
            <a:r>
              <a:rPr lang="en-US" sz="2400" b="1" dirty="0">
                <a:solidFill>
                  <a:srgbClr val="0070C0"/>
                </a:solidFill>
              </a:rPr>
              <a:t>. Con la </a:t>
            </a:r>
            <a:r>
              <a:rPr lang="en-US" sz="2400" b="1" dirty="0" err="1">
                <a:solidFill>
                  <a:srgbClr val="0070C0"/>
                </a:solidFill>
              </a:rPr>
              <a:t>falta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conciencia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alrededor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suyo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grandes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cantidades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contaminación</a:t>
            </a:r>
            <a:r>
              <a:rPr lang="en-US" sz="2400" b="1" dirty="0">
                <a:solidFill>
                  <a:srgbClr val="0070C0"/>
                </a:solidFill>
              </a:rPr>
              <a:t> son </a:t>
            </a:r>
            <a:r>
              <a:rPr lang="en-US" sz="2400" b="1" dirty="0" err="1">
                <a:solidFill>
                  <a:srgbClr val="0070C0"/>
                </a:solidFill>
              </a:rPr>
              <a:t>vertidos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indiscriminadamente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pasando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inadvertido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por</a:t>
            </a:r>
            <a:r>
              <a:rPr lang="en-US" sz="2400" b="1" dirty="0">
                <a:solidFill>
                  <a:srgbClr val="0070C0"/>
                </a:solidFill>
              </a:rPr>
              <a:t> la Sociedad y </a:t>
            </a:r>
            <a:r>
              <a:rPr lang="en-US" sz="2400" b="1" dirty="0" err="1">
                <a:solidFill>
                  <a:srgbClr val="0070C0"/>
                </a:solidFill>
              </a:rPr>
              <a:t>en</a:t>
            </a:r>
            <a:r>
              <a:rPr lang="en-US" sz="2400" b="1" dirty="0">
                <a:solidFill>
                  <a:srgbClr val="0070C0"/>
                </a:solidFill>
              </a:rPr>
              <a:t> especial la </a:t>
            </a:r>
            <a:r>
              <a:rPr lang="en-US" sz="2400" b="1" dirty="0" err="1">
                <a:solidFill>
                  <a:srgbClr val="0070C0"/>
                </a:solidFill>
              </a:rPr>
              <a:t>juventud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F94CA3-B000-B28C-B425-DB0E861239BD}"/>
              </a:ext>
            </a:extLst>
          </p:cNvPr>
          <p:cNvSpPr txBox="1"/>
          <p:nvPr/>
        </p:nvSpPr>
        <p:spPr>
          <a:xfrm>
            <a:off x="2301687" y="1294528"/>
            <a:ext cx="4327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Problemática social</a:t>
            </a:r>
            <a:endParaRPr lang="es-MX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8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F94CA3-B000-B28C-B425-DB0E861239BD}"/>
              </a:ext>
            </a:extLst>
          </p:cNvPr>
          <p:cNvSpPr txBox="1"/>
          <p:nvPr/>
        </p:nvSpPr>
        <p:spPr>
          <a:xfrm>
            <a:off x="1881602" y="1383297"/>
            <a:ext cx="5283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PROPUESTA DE VALOR</a:t>
            </a:r>
            <a:endParaRPr lang="es-MX" sz="3200" b="1" dirty="0">
              <a:solidFill>
                <a:srgbClr val="0070C0"/>
              </a:solidFill>
            </a:endParaRPr>
          </a:p>
        </p:txBody>
      </p:sp>
      <p:sp>
        <p:nvSpPr>
          <p:cNvPr id="7" name="CuadroTexto 10">
            <a:extLst>
              <a:ext uri="{FF2B5EF4-FFF2-40B4-BE49-F238E27FC236}">
                <a16:creationId xmlns:a16="http://schemas.microsoft.com/office/drawing/2014/main" id="{4DAD37DC-6F3C-DF33-75EF-9143B97BF52F}"/>
              </a:ext>
            </a:extLst>
          </p:cNvPr>
          <p:cNvSpPr txBox="1"/>
          <p:nvPr/>
        </p:nvSpPr>
        <p:spPr>
          <a:xfrm>
            <a:off x="555060" y="2223986"/>
            <a:ext cx="7936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Con </a:t>
            </a:r>
            <a:r>
              <a:rPr lang="en-US" sz="2400" b="1" dirty="0" err="1">
                <a:solidFill>
                  <a:srgbClr val="0070C0"/>
                </a:solidFill>
              </a:rPr>
              <a:t>marific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aprenderás</a:t>
            </a:r>
            <a:r>
              <a:rPr lang="en-US" sz="2400" b="1" dirty="0">
                <a:solidFill>
                  <a:srgbClr val="0070C0"/>
                </a:solidFill>
              </a:rPr>
              <a:t> a </a:t>
            </a:r>
            <a:r>
              <a:rPr lang="en-US" sz="2400" b="1" dirty="0" err="1">
                <a:solidFill>
                  <a:srgbClr val="0070C0"/>
                </a:solidFill>
              </a:rPr>
              <a:t>amar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el</a:t>
            </a:r>
            <a:r>
              <a:rPr lang="en-US" sz="2400" b="1" dirty="0">
                <a:solidFill>
                  <a:srgbClr val="0070C0"/>
                </a:solidFill>
              </a:rPr>
              <a:t> mar </a:t>
            </a:r>
          </a:p>
        </p:txBody>
      </p:sp>
    </p:spTree>
    <p:extLst>
      <p:ext uri="{BB962C8B-B14F-4D97-AF65-F5344CB8AC3E}">
        <p14:creationId xmlns:p14="http://schemas.microsoft.com/office/powerpoint/2010/main" val="1230011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/>
          <p:nvPr/>
        </p:nvSpPr>
        <p:spPr>
          <a:xfrm>
            <a:off x="1171956" y="85652"/>
            <a:ext cx="701751" cy="38884"/>
          </a:xfrm>
          <a:prstGeom prst="rect">
            <a:avLst/>
          </a:prstGeom>
          <a:solidFill>
            <a:srgbClr val="31A7DF"/>
          </a:solidFill>
          <a:ln>
            <a:noFill/>
          </a:ln>
        </p:spPr>
        <p:txBody>
          <a:bodyPr spcFirstLastPara="1" wrap="square" lIns="31102" tIns="31102" rIns="31102" bIns="31102" anchor="ctr" anchorCtr="0">
            <a:noAutofit/>
          </a:bodyPr>
          <a:lstStyle/>
          <a:p>
            <a:pPr algn="ctr"/>
            <a:endParaRPr sz="816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26"/>
          <p:cNvSpPr txBox="1"/>
          <p:nvPr/>
        </p:nvSpPr>
        <p:spPr>
          <a:xfrm>
            <a:off x="1051792" y="1273421"/>
            <a:ext cx="6843598" cy="183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02" tIns="31102" rIns="31102" bIns="31102" anchor="ctr" anchorCtr="0">
            <a:no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Modelo de negocio </a:t>
            </a:r>
          </a:p>
          <a:p>
            <a:pPr algn="ctr"/>
            <a:endParaRPr lang="pt-BR" sz="32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/>
            <a:r>
              <a:rPr lang="pt-BR" sz="3200" b="1" dirty="0" err="1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Canvas</a:t>
            </a:r>
            <a:endParaRPr sz="32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6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"/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2" name="Google Shape;110;g5f1be3b1274a37b3_0">
            <a:extLst>
              <a:ext uri="{FF2B5EF4-FFF2-40B4-BE49-F238E27FC236}">
                <a16:creationId xmlns:a16="http://schemas.microsoft.com/office/drawing/2014/main" id="{C53570E7-018E-1B4F-A229-4848CF1E52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3" name="Google Shape;111;g5f1be3b1274a37b3_0">
            <a:extLst>
              <a:ext uri="{FF2B5EF4-FFF2-40B4-BE49-F238E27FC236}">
                <a16:creationId xmlns:a16="http://schemas.microsoft.com/office/drawing/2014/main" id="{8DE17851-A6DD-4071-D3D8-6421610ADF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F94CA3-B000-B28C-B425-DB0E861239BD}"/>
              </a:ext>
            </a:extLst>
          </p:cNvPr>
          <p:cNvSpPr txBox="1"/>
          <p:nvPr/>
        </p:nvSpPr>
        <p:spPr>
          <a:xfrm>
            <a:off x="2405616" y="1356581"/>
            <a:ext cx="433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Contacto</a:t>
            </a:r>
            <a:endParaRPr lang="es-MX" sz="32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Logo de Instagram: la historia y el significado del logotipo, la marca y el  símbolo. | png, vector">
            <a:extLst>
              <a:ext uri="{FF2B5EF4-FFF2-40B4-BE49-F238E27FC236}">
                <a16:creationId xmlns:a16="http://schemas.microsoft.com/office/drawing/2014/main" id="{727FD811-199C-2E82-2079-C3FDBB770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637" y="1941356"/>
            <a:ext cx="1158359" cy="87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19;p26">
            <a:extLst>
              <a:ext uri="{FF2B5EF4-FFF2-40B4-BE49-F238E27FC236}">
                <a16:creationId xmlns:a16="http://schemas.microsoft.com/office/drawing/2014/main" id="{86EA480A-3D16-4530-CB91-2FEA3DAD6B3E}"/>
              </a:ext>
            </a:extLst>
          </p:cNvPr>
          <p:cNvSpPr txBox="1"/>
          <p:nvPr/>
        </p:nvSpPr>
        <p:spPr>
          <a:xfrm>
            <a:off x="3299493" y="1898970"/>
            <a:ext cx="3371214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02" tIns="31102" rIns="31102" bIns="31102" anchor="ctr" anchorCtr="0">
            <a:no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            @</a:t>
            </a:r>
            <a:r>
              <a:rPr lang="pt-BR" sz="3200" b="1" dirty="0" err="1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m.a.r.i.f.ic</a:t>
            </a:r>
            <a:endParaRPr lang="pt-BR" sz="3200" b="1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Google Shape;119;p26">
            <a:extLst>
              <a:ext uri="{FF2B5EF4-FFF2-40B4-BE49-F238E27FC236}">
                <a16:creationId xmlns:a16="http://schemas.microsoft.com/office/drawing/2014/main" id="{A0379904-A9CA-A192-C5CC-EBE0E147B682}"/>
              </a:ext>
            </a:extLst>
          </p:cNvPr>
          <p:cNvSpPr txBox="1"/>
          <p:nvPr/>
        </p:nvSpPr>
        <p:spPr>
          <a:xfrm>
            <a:off x="2113955" y="2776133"/>
            <a:ext cx="5150554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02" tIns="31102" rIns="31102" bIns="31102" anchor="ctr" anchorCtr="0">
            <a:no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            marific2023@gmail.com</a:t>
            </a:r>
          </a:p>
        </p:txBody>
      </p:sp>
    </p:spTree>
    <p:extLst>
      <p:ext uri="{BB962C8B-B14F-4D97-AF65-F5344CB8AC3E}">
        <p14:creationId xmlns:p14="http://schemas.microsoft.com/office/powerpoint/2010/main" val="96412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4;p1">
            <a:extLst>
              <a:ext uri="{FF2B5EF4-FFF2-40B4-BE49-F238E27FC236}">
                <a16:creationId xmlns:a16="http://schemas.microsoft.com/office/drawing/2014/main" id="{4525EB6D-BB4B-9E2A-0817-89C4566F3796}"/>
              </a:ext>
            </a:extLst>
          </p:cNvPr>
          <p:cNvPicPr preferRelativeResize="0"/>
          <p:nvPr/>
        </p:nvPicPr>
        <p:blipFill rotWithShape="1">
          <a:blip r:embed="rId2">
            <a:alphaModFix amt="65000"/>
          </a:blip>
          <a:srcRect t="4359" b="189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oogle Shape;91;p1">
            <a:extLst>
              <a:ext uri="{FF2B5EF4-FFF2-40B4-BE49-F238E27FC236}">
                <a16:creationId xmlns:a16="http://schemas.microsoft.com/office/drawing/2014/main" id="{119FB35A-5F67-9F92-D1CC-FCDCADFD38FC}"/>
              </a:ext>
            </a:extLst>
          </p:cNvPr>
          <p:cNvGrpSpPr/>
          <p:nvPr/>
        </p:nvGrpSpPr>
        <p:grpSpPr>
          <a:xfrm>
            <a:off x="7296575" y="291648"/>
            <a:ext cx="1314630" cy="1091649"/>
            <a:chOff x="2182950" y="2016088"/>
            <a:chExt cx="826200" cy="826200"/>
          </a:xfrm>
        </p:grpSpPr>
        <p:sp>
          <p:nvSpPr>
            <p:cNvPr id="5" name="Google Shape;92;p1">
              <a:extLst>
                <a:ext uri="{FF2B5EF4-FFF2-40B4-BE49-F238E27FC236}">
                  <a16:creationId xmlns:a16="http://schemas.microsoft.com/office/drawing/2014/main" id="{BAC7C631-FEB2-B94B-A3A8-CB244067D32A}"/>
                </a:ext>
              </a:extLst>
            </p:cNvPr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" name="Google Shape;93;p1">
              <a:extLst>
                <a:ext uri="{FF2B5EF4-FFF2-40B4-BE49-F238E27FC236}">
                  <a16:creationId xmlns:a16="http://schemas.microsoft.com/office/drawing/2014/main" id="{28FAA08D-F25D-EF47-EC2D-D39465008F4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oogle Shape;94;p1">
            <a:extLst>
              <a:ext uri="{FF2B5EF4-FFF2-40B4-BE49-F238E27FC236}">
                <a16:creationId xmlns:a16="http://schemas.microsoft.com/office/drawing/2014/main" id="{9E63DCAB-0EAB-6172-246C-EE19177AF99B}"/>
              </a:ext>
            </a:extLst>
          </p:cNvPr>
          <p:cNvGrpSpPr/>
          <p:nvPr/>
        </p:nvGrpSpPr>
        <p:grpSpPr>
          <a:xfrm>
            <a:off x="4158900" y="291648"/>
            <a:ext cx="826200" cy="1042760"/>
            <a:chOff x="5225375" y="1953225"/>
            <a:chExt cx="826200" cy="1091700"/>
          </a:xfrm>
        </p:grpSpPr>
        <p:sp>
          <p:nvSpPr>
            <p:cNvPr id="8" name="Google Shape;95;p1">
              <a:extLst>
                <a:ext uri="{FF2B5EF4-FFF2-40B4-BE49-F238E27FC236}">
                  <a16:creationId xmlns:a16="http://schemas.microsoft.com/office/drawing/2014/main" id="{B414F60C-302F-C08A-F372-E98D7FD39084}"/>
                </a:ext>
              </a:extLst>
            </p:cNvPr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" name="Google Shape;96;p1">
              <a:extLst>
                <a:ext uri="{FF2B5EF4-FFF2-40B4-BE49-F238E27FC236}">
                  <a16:creationId xmlns:a16="http://schemas.microsoft.com/office/drawing/2014/main" id="{EFEF5339-1C11-0329-914D-A7E9B6EFDA6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oogle Shape;97;p1">
            <a:extLst>
              <a:ext uri="{FF2B5EF4-FFF2-40B4-BE49-F238E27FC236}">
                <a16:creationId xmlns:a16="http://schemas.microsoft.com/office/drawing/2014/main" id="{2093080A-6F40-3464-8A0A-886D8742417A}"/>
              </a:ext>
            </a:extLst>
          </p:cNvPr>
          <p:cNvGrpSpPr/>
          <p:nvPr/>
        </p:nvGrpSpPr>
        <p:grpSpPr>
          <a:xfrm>
            <a:off x="655236" y="232153"/>
            <a:ext cx="1314630" cy="1091650"/>
            <a:chOff x="6953250" y="1905600"/>
            <a:chExt cx="1781100" cy="1479000"/>
          </a:xfrm>
        </p:grpSpPr>
        <p:sp>
          <p:nvSpPr>
            <p:cNvPr id="11" name="Google Shape;98;p1">
              <a:extLst>
                <a:ext uri="{FF2B5EF4-FFF2-40B4-BE49-F238E27FC236}">
                  <a16:creationId xmlns:a16="http://schemas.microsoft.com/office/drawing/2014/main" id="{74E38477-0154-8B19-9855-2AC64317C291}"/>
                </a:ext>
              </a:extLst>
            </p:cNvPr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" name="Google Shape;99;p1">
              <a:extLst>
                <a:ext uri="{FF2B5EF4-FFF2-40B4-BE49-F238E27FC236}">
                  <a16:creationId xmlns:a16="http://schemas.microsoft.com/office/drawing/2014/main" id="{17E772B7-8CE2-B660-3E00-5760926CA77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oogle Shape;102;p1">
            <a:extLst>
              <a:ext uri="{FF2B5EF4-FFF2-40B4-BE49-F238E27FC236}">
                <a16:creationId xmlns:a16="http://schemas.microsoft.com/office/drawing/2014/main" id="{2568753B-B0DC-4DF2-8D03-8EBA760AF50F}"/>
              </a:ext>
            </a:extLst>
          </p:cNvPr>
          <p:cNvGrpSpPr/>
          <p:nvPr/>
        </p:nvGrpSpPr>
        <p:grpSpPr>
          <a:xfrm>
            <a:off x="6964337" y="4473675"/>
            <a:ext cx="1979105" cy="646507"/>
            <a:chOff x="5314950" y="3445681"/>
            <a:chExt cx="2857500" cy="933450"/>
          </a:xfrm>
        </p:grpSpPr>
        <p:sp>
          <p:nvSpPr>
            <p:cNvPr id="14" name="Google Shape;103;p1">
              <a:extLst>
                <a:ext uri="{FF2B5EF4-FFF2-40B4-BE49-F238E27FC236}">
                  <a16:creationId xmlns:a16="http://schemas.microsoft.com/office/drawing/2014/main" id="{11F79C87-C503-EF7E-8697-50666257D22C}"/>
                </a:ext>
              </a:extLst>
            </p:cNvPr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" name="Google Shape;104;p1">
              <a:extLst>
                <a:ext uri="{FF2B5EF4-FFF2-40B4-BE49-F238E27FC236}">
                  <a16:creationId xmlns:a16="http://schemas.microsoft.com/office/drawing/2014/main" id="{E352D90E-4A10-129C-760B-9E23A8E345D5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pic>
        <p:nvPicPr>
          <p:cNvPr id="16" name="Google Shape;110;g5f1be3b1274a37b3_0">
            <a:extLst>
              <a:ext uri="{FF2B5EF4-FFF2-40B4-BE49-F238E27FC236}">
                <a16:creationId xmlns:a16="http://schemas.microsoft.com/office/drawing/2014/main" id="{CC734F75-105D-62A6-5A6E-17BCDABD74E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17" name="Google Shape;111;g5f1be3b1274a37b3_0">
            <a:extLst>
              <a:ext uri="{FF2B5EF4-FFF2-40B4-BE49-F238E27FC236}">
                <a16:creationId xmlns:a16="http://schemas.microsoft.com/office/drawing/2014/main" id="{56C1E9B8-246A-EA04-BB02-43165A83F47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pic>
        <p:nvPicPr>
          <p:cNvPr id="19" name="Imagen 18" descr="Imagen que contiene lego, botella">
            <a:extLst>
              <a:ext uri="{FF2B5EF4-FFF2-40B4-BE49-F238E27FC236}">
                <a16:creationId xmlns:a16="http://schemas.microsoft.com/office/drawing/2014/main" id="{572B9B14-5F79-850B-0866-674FF1941D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6898" y="1418522"/>
            <a:ext cx="2850204" cy="28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09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9000"/>
          </a:blip>
          <a:srcRect l="1702" t="23579" r="1567" b="220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l="13855" t="15238" r="19272" b="7642"/>
          <a:stretch/>
        </p:blipFill>
        <p:spPr>
          <a:xfrm>
            <a:off x="256360" y="3909375"/>
            <a:ext cx="743101" cy="7431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5B0F00">
                <a:alpha val="70000"/>
              </a:srgbClr>
            </a:outerShdw>
          </a:effectLst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l="11092" t="12320" r="18025" b="8653"/>
          <a:stretch/>
        </p:blipFill>
        <p:spPr>
          <a:xfrm>
            <a:off x="73050" y="4524036"/>
            <a:ext cx="1239501" cy="5884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5000"/>
              </a:srgbClr>
            </a:outerShdw>
          </a:effectLst>
        </p:spPr>
      </p:pic>
      <p:pic>
        <p:nvPicPr>
          <p:cNvPr id="87" name="Google Shape;87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8124" y="1460375"/>
            <a:ext cx="876299" cy="85731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88" name="Google Shape;88;p1"/>
          <p:cNvGrpSpPr/>
          <p:nvPr/>
        </p:nvGrpSpPr>
        <p:grpSpPr>
          <a:xfrm>
            <a:off x="3086100" y="1460425"/>
            <a:ext cx="876300" cy="876300"/>
            <a:chOff x="923925" y="2508300"/>
            <a:chExt cx="876300" cy="876300"/>
          </a:xfrm>
        </p:grpSpPr>
        <p:sp>
          <p:nvSpPr>
            <p:cNvPr id="89" name="Google Shape;89;p1"/>
            <p:cNvSpPr/>
            <p:nvPr/>
          </p:nvSpPr>
          <p:spPr>
            <a:xfrm>
              <a:off x="923925" y="2508300"/>
              <a:ext cx="876300" cy="8763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0" name="Google Shape;90;p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90544" y="2574919"/>
              <a:ext cx="743062" cy="7430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" name="Google Shape;91;p1"/>
          <p:cNvGrpSpPr/>
          <p:nvPr/>
        </p:nvGrpSpPr>
        <p:grpSpPr>
          <a:xfrm>
            <a:off x="4112162" y="1460425"/>
            <a:ext cx="826200" cy="826200"/>
            <a:chOff x="2182950" y="2016088"/>
            <a:chExt cx="826200" cy="826200"/>
          </a:xfrm>
        </p:grpSpPr>
        <p:sp>
          <p:nvSpPr>
            <p:cNvPr id="92" name="Google Shape;92;p1"/>
            <p:cNvSpPr/>
            <p:nvPr/>
          </p:nvSpPr>
          <p:spPr>
            <a:xfrm>
              <a:off x="2182950" y="2016088"/>
              <a:ext cx="826200" cy="826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224519" y="2057656"/>
              <a:ext cx="743063" cy="7430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1"/>
          <p:cNvGrpSpPr/>
          <p:nvPr/>
        </p:nvGrpSpPr>
        <p:grpSpPr>
          <a:xfrm>
            <a:off x="4786950" y="2489125"/>
            <a:ext cx="826200" cy="1091700"/>
            <a:chOff x="5225375" y="1953225"/>
            <a:chExt cx="826200" cy="1091700"/>
          </a:xfrm>
        </p:grpSpPr>
        <p:sp>
          <p:nvSpPr>
            <p:cNvPr id="95" name="Google Shape;95;p1"/>
            <p:cNvSpPr/>
            <p:nvPr/>
          </p:nvSpPr>
          <p:spPr>
            <a:xfrm>
              <a:off x="5225375" y="1953225"/>
              <a:ext cx="826200" cy="1091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6" name="Google Shape;96;p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303675" y="2041287"/>
              <a:ext cx="669600" cy="91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" name="Google Shape;97;p1"/>
          <p:cNvGrpSpPr/>
          <p:nvPr/>
        </p:nvGrpSpPr>
        <p:grpSpPr>
          <a:xfrm>
            <a:off x="3352434" y="2502688"/>
            <a:ext cx="1314630" cy="1091650"/>
            <a:chOff x="6953250" y="1905600"/>
            <a:chExt cx="1781100" cy="1479000"/>
          </a:xfrm>
        </p:grpSpPr>
        <p:sp>
          <p:nvSpPr>
            <p:cNvPr id="98" name="Google Shape;98;p1"/>
            <p:cNvSpPr/>
            <p:nvPr/>
          </p:nvSpPr>
          <p:spPr>
            <a:xfrm>
              <a:off x="6953250" y="1905600"/>
              <a:ext cx="1781100" cy="1479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9" name="Google Shape;99;p1"/>
            <p:cNvPicPr preferRelativeResize="0"/>
            <p:nvPr/>
          </p:nvPicPr>
          <p:blipFill rotWithShape="1">
            <a:blip r:embed="rId10">
              <a:alphaModFix/>
            </a:blip>
            <a:srcRect l="4241" t="10018" r="3753" b="9121"/>
            <a:stretch/>
          </p:blipFill>
          <p:spPr>
            <a:xfrm>
              <a:off x="7100845" y="1966038"/>
              <a:ext cx="1477361" cy="1298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" name="Google Shape;100;p1"/>
          <p:cNvSpPr txBox="1"/>
          <p:nvPr/>
        </p:nvSpPr>
        <p:spPr>
          <a:xfrm>
            <a:off x="2654550" y="140300"/>
            <a:ext cx="3834900" cy="646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PATROCINADORES</a:t>
            </a:r>
            <a:endParaRPr sz="3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933774" y="2195225"/>
            <a:ext cx="1809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www.rdmarineconsulting.com</a:t>
            </a:r>
            <a:endParaRPr sz="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1"/>
          <p:cNvGrpSpPr/>
          <p:nvPr/>
        </p:nvGrpSpPr>
        <p:grpSpPr>
          <a:xfrm>
            <a:off x="6996403" y="4301303"/>
            <a:ext cx="1979105" cy="646507"/>
            <a:chOff x="5314950" y="3445681"/>
            <a:chExt cx="2857500" cy="933450"/>
          </a:xfrm>
        </p:grpSpPr>
        <p:sp>
          <p:nvSpPr>
            <p:cNvPr id="103" name="Google Shape;103;p1"/>
            <p:cNvSpPr/>
            <p:nvPr/>
          </p:nvSpPr>
          <p:spPr>
            <a:xfrm rot="10800000" flipH="1">
              <a:off x="5748350" y="3700456"/>
              <a:ext cx="843000" cy="5763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314950" y="3445681"/>
              <a:ext cx="2857500" cy="9334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434343">
                  <a:alpha val="42000"/>
                </a:srgbClr>
              </a:outerShdw>
            </a:effectLst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BDED5FC2-CD39-2150-079A-1973D3CEA96F}"/>
              </a:ext>
            </a:extLst>
          </p:cNvPr>
          <p:cNvSpPr/>
          <p:nvPr/>
        </p:nvSpPr>
        <p:spPr>
          <a:xfrm>
            <a:off x="4112162" y="3806456"/>
            <a:ext cx="1055261" cy="8460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TU LOGO PUEDE ESTAR AQUÍ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231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255</Words>
  <Application>Microsoft Macintosh PowerPoint</Application>
  <PresentationFormat>On-screen Show (16:9)</PresentationFormat>
  <Paragraphs>38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Avenir Next LT Pro Demi</vt:lpstr>
      <vt:lpstr>Calibri</vt:lpstr>
      <vt:lpstr>Montserrat</vt:lpstr>
      <vt:lpstr>Open Sans</vt:lpstr>
      <vt:lpstr>Raleway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Vite Flores Aguivar Olidel A</dc:creator>
  <cp:lastModifiedBy>Rodriguez Maldonado Lorena San Juan</cp:lastModifiedBy>
  <cp:revision>18</cp:revision>
  <dcterms:created xsi:type="dcterms:W3CDTF">2023-03-08T01:20:57Z</dcterms:created>
  <dcterms:modified xsi:type="dcterms:W3CDTF">2023-05-02T04:36:16Z</dcterms:modified>
</cp:coreProperties>
</file>